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36"/>
  </p:notesMasterIdLst>
  <p:handoutMasterIdLst>
    <p:handoutMasterId r:id="rId37"/>
  </p:handoutMasterIdLst>
  <p:sldIdLst>
    <p:sldId id="1309" r:id="rId7"/>
    <p:sldId id="1379" r:id="rId8"/>
    <p:sldId id="1365" r:id="rId9"/>
    <p:sldId id="1371" r:id="rId10"/>
    <p:sldId id="1372" r:id="rId11"/>
    <p:sldId id="1373" r:id="rId12"/>
    <p:sldId id="1374" r:id="rId13"/>
    <p:sldId id="1377" r:id="rId14"/>
    <p:sldId id="1376" r:id="rId15"/>
    <p:sldId id="1366" r:id="rId16"/>
    <p:sldId id="1367" r:id="rId17"/>
    <p:sldId id="1368" r:id="rId18"/>
    <p:sldId id="1369" r:id="rId19"/>
    <p:sldId id="1370" r:id="rId20"/>
    <p:sldId id="1342" r:id="rId21"/>
    <p:sldId id="1364" r:id="rId22"/>
    <p:sldId id="1363" r:id="rId23"/>
    <p:sldId id="1361" r:id="rId24"/>
    <p:sldId id="1359" r:id="rId25"/>
    <p:sldId id="1360" r:id="rId26"/>
    <p:sldId id="1362" r:id="rId27"/>
    <p:sldId id="1378" r:id="rId28"/>
    <p:sldId id="1347" r:id="rId29"/>
    <p:sldId id="1354" r:id="rId30"/>
    <p:sldId id="1355" r:id="rId31"/>
    <p:sldId id="1356" r:id="rId32"/>
    <p:sldId id="1357" r:id="rId33"/>
    <p:sldId id="1358" r:id="rId34"/>
    <p:sldId id="1353" r:id="rId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79"/>
            <p14:sldId id="1365"/>
            <p14:sldId id="1371"/>
            <p14:sldId id="1372"/>
            <p14:sldId id="1373"/>
            <p14:sldId id="1374"/>
            <p14:sldId id="1377"/>
            <p14:sldId id="1376"/>
            <p14:sldId id="1366"/>
            <p14:sldId id="1367"/>
            <p14:sldId id="1368"/>
            <p14:sldId id="1369"/>
            <p14:sldId id="1370"/>
            <p14:sldId id="1342"/>
          </p14:sldIdLst>
        </p14:section>
        <p14:section name="Intro - X minutes" id="{262DF92D-807A-457B-83EF-C53B8BA76377}">
          <p14:sldIdLst>
            <p14:sldId id="1364"/>
            <p14:sldId id="1363"/>
            <p14:sldId id="1361"/>
            <p14:sldId id="1359"/>
            <p14:sldId id="1360"/>
            <p14:sldId id="1362"/>
            <p14:sldId id="1378"/>
          </p14:sldIdLst>
        </p14:section>
        <p14:section name="Untitled Section" id="{2F881FF2-773A-4FA9-8076-D4A28DB643D9}">
          <p14:sldIdLst>
            <p14:sldId id="1347"/>
            <p14:sldId id="1354"/>
            <p14:sldId id="1355"/>
            <p14:sldId id="1356"/>
            <p14:sldId id="1357"/>
            <p14:sldId id="1358"/>
            <p14:sldId id="1353"/>
          </p14:sldIdLst>
        </p14:section>
        <p14:section name="Summary - X minutes" id="{533727F8-8CBB-4FFC-B2EF-0A1C86DB663F}">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C3E50"/>
    <a:srgbClr val="F9F9F9"/>
    <a:srgbClr val="C35EA4"/>
    <a:srgbClr val="525252"/>
    <a:srgbClr val="BAD80A"/>
    <a:srgbClr val="737373"/>
    <a:srgbClr val="FFFFFF"/>
    <a:srgbClr val="767676"/>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054" autoAdjust="0"/>
    <p:restoredTop sz="96181" autoAdjust="0"/>
  </p:normalViewPr>
  <p:slideViewPr>
    <p:cSldViewPr>
      <p:cViewPr varScale="1">
        <p:scale>
          <a:sx n="72" d="100"/>
          <a:sy n="72" d="100"/>
        </p:scale>
        <p:origin x="27" y="369"/>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3915"/>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7</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Module 6</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Cloud Building Blocks</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C7CBCE7-B64C-4C75-A741-6CC83D221E3A}">
      <dgm:prSet/>
      <dgm:spPr/>
      <dgm:t>
        <a:bodyPr/>
        <a:lstStyle/>
        <a:p>
          <a:r>
            <a:rPr lang="en-US" dirty="0"/>
            <a:t>ARM and Infrastructure as Code</a:t>
          </a:r>
        </a:p>
      </dgm:t>
    </dgm:pt>
    <dgm:pt modelId="{B393B75B-0B04-47A2-89E5-81A0F79B7FED}" type="parTrans" cxnId="{4B48B8E9-660F-4AE1-8563-6A3835C678EB}">
      <dgm:prSet/>
      <dgm:spPr/>
      <dgm:t>
        <a:bodyPr/>
        <a:lstStyle/>
        <a:p>
          <a:endParaRPr lang="en-US"/>
        </a:p>
      </dgm:t>
    </dgm:pt>
    <dgm:pt modelId="{98B28538-9EF3-48B2-8531-313965FAB8DF}" type="sibTrans" cxnId="{4B48B8E9-660F-4AE1-8563-6A3835C678EB}">
      <dgm:prSet/>
      <dgm:spPr/>
      <dgm:t>
        <a:bodyPr/>
        <a:lstStyle/>
        <a:p>
          <a:endParaRPr lang="en-US"/>
        </a:p>
      </dgm:t>
    </dgm:pt>
    <dgm:pt modelId="{20B14FB0-0BE2-458F-B02B-7ACC0F8C5CBE}">
      <dgm:prSet/>
      <dgm:spPr/>
      <dgm:t>
        <a:bodyPr/>
        <a:lstStyle/>
        <a:p>
          <a:r>
            <a:rPr lang="en-US" dirty="0"/>
            <a:t>Monitoring applications with App Insights</a:t>
          </a:r>
        </a:p>
      </dgm:t>
    </dgm:pt>
    <dgm:pt modelId="{4F6D4800-441E-4ACC-94F9-A8CD1858F6C4}" type="parTrans" cxnId="{C558FE5D-9D40-4A97-A1E8-FAD7DD171601}">
      <dgm:prSet/>
      <dgm:spPr/>
      <dgm:t>
        <a:bodyPr/>
        <a:lstStyle/>
        <a:p>
          <a:endParaRPr lang="en-US"/>
        </a:p>
      </dgm:t>
    </dgm:pt>
    <dgm:pt modelId="{64165D6A-D628-4816-AA32-4448BFEB0787}" type="sibTrans" cxnId="{C558FE5D-9D40-4A97-A1E8-FAD7DD171601}">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7">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7">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7">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7">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dgm:presLayoutVars>
          <dgm:chMax val="1"/>
          <dgm:bulletEnabled val="1"/>
        </dgm:presLayoutVars>
      </dgm:prSet>
      <dgm:spPr/>
    </dgm:pt>
    <dgm:pt modelId="{37E22389-D950-4A26-A268-5C9A5A3CD82C}" type="pres">
      <dgm:prSet presAssocID="{8072FA85-1F1D-4E2E-9ED3-9E9729269312}" presName="descendantText" presStyleLbl="alignAccFollowNode1" presStyleIdx="4" presStyleCnt="7">
        <dgm:presLayoutVars>
          <dgm:bulletEnabled val="1"/>
        </dgm:presLayoutVars>
      </dgm:prSet>
      <dgm:spPr/>
    </dgm:pt>
    <dgm:pt modelId="{2B1D75C4-CB07-4847-87C0-9CBA68424C25}" type="pres">
      <dgm:prSet presAssocID="{93DB633C-C6BF-440C-B5B6-859547B1A5F4}" presName="sp" presStyleCnt="0"/>
      <dgm:spPr/>
    </dgm:pt>
    <dgm:pt modelId="{59C4BE3D-3873-4CC5-8D5D-68E8BE86735D}" type="pres">
      <dgm:prSet presAssocID="{16268D6F-1FBF-4F5B-93DA-7B7C16DB4419}" presName="linNode" presStyleCnt="0"/>
      <dgm:spPr/>
    </dgm:pt>
    <dgm:pt modelId="{70B00C7B-4587-4FBB-B8DD-6908E2084D89}" type="pres">
      <dgm:prSet presAssocID="{16268D6F-1FBF-4F5B-93DA-7B7C16DB4419}" presName="parentText" presStyleLbl="node1" presStyleIdx="5" presStyleCnt="7">
        <dgm:presLayoutVars>
          <dgm:chMax val="1"/>
          <dgm:bulletEnabled val="1"/>
        </dgm:presLayoutVars>
      </dgm:prSet>
      <dgm:spPr/>
    </dgm:pt>
    <dgm:pt modelId="{E23F637E-9A4A-4AA5-98AE-66E97735DB4F}" type="pres">
      <dgm:prSet presAssocID="{16268D6F-1FBF-4F5B-93DA-7B7C16DB4419}" presName="descendantText" presStyleLbl="alignAccFollowNode1" presStyleIdx="5" presStyleCnt="7">
        <dgm:presLayoutVars>
          <dgm:bulletEnabled val="1"/>
        </dgm:presLayoutVars>
      </dgm:prSet>
      <dgm:spPr/>
    </dgm:pt>
    <dgm:pt modelId="{2F714637-0EA7-494B-A2A2-D563E67FDDF7}" type="pres">
      <dgm:prSet presAssocID="{C1E3ECAD-14AE-457E-AA60-908D3B165065}"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6" presStyleCnt="7">
        <dgm:presLayoutVars>
          <dgm:chMax val="1"/>
          <dgm:bulletEnabled val="1"/>
        </dgm:presLayoutVars>
      </dgm:prSet>
      <dgm:spPr/>
    </dgm:pt>
    <dgm:pt modelId="{68B4BBEF-B3B9-44EE-93CE-818230DA2604}" type="pres">
      <dgm:prSet presAssocID="{98FA1FEA-193C-455F-BC82-D031D6A78B83}" presName="descendantText" presStyleLbl="alignAccFollowNode1" presStyleIdx="6" presStyleCnt="7">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4B48B8E9-660F-4AE1-8563-6A3835C678EB}" srcId="{8072FA85-1F1D-4E2E-9ED3-9E9729269312}" destId="{BC7CBCE7-B64C-4C75-A741-6CC83D221E3A}" srcOrd="0" destOrd="0" parTransId="{B393B75B-0B04-47A2-89E5-81A0F79B7FED}" sibTransId="{98B28538-9EF3-48B2-8531-313965FAB8DF}"/>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6E306B21-63BD-4910-9FE8-8C6EF00B3C76}" type="presOf" srcId="{BC7CBCE7-B64C-4C75-A741-6CC83D221E3A}" destId="{37E22389-D950-4A26-A268-5C9A5A3CD82C}" srcOrd="0" destOrd="0" presId="urn:microsoft.com/office/officeart/2005/8/layout/vList5"/>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7CA495CF-7549-455B-9CA1-EB4979A7DAF1}" type="presOf" srcId="{20B14FB0-0BE2-458F-B02B-7ACC0F8C5CBE}" destId="{E23F637E-9A4A-4AA5-98AE-66E97735DB4F}" srcOrd="0" destOrd="0" presId="urn:microsoft.com/office/officeart/2005/8/layout/vList5"/>
    <dgm:cxn modelId="{7E5E93F6-652A-418E-9BE5-80E4DCF73807}" srcId="{CCB75381-B66D-4B20-8298-A5FD070AB22C}" destId="{98FA1FEA-193C-455F-BC82-D031D6A78B83}" srcOrd="6" destOrd="0" parTransId="{4D02B69D-4BFB-406D-BABC-58A651D2BD31}" sibTransId="{64AD9273-27D6-42CA-9606-2E8D96638389}"/>
    <dgm:cxn modelId="{326DC576-8391-4952-A8CA-B51E65A4C424}" type="presOf" srcId="{8072FA85-1F1D-4E2E-9ED3-9E9729269312}" destId="{7F905116-DF52-47DE-BE38-A75756ACB8D6}"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CCB75381-B66D-4B20-8298-A5FD070AB22C}" destId="{16268D6F-1FBF-4F5B-93DA-7B7C16DB4419}" srcOrd="5"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C558FE5D-9D40-4A97-A1E8-FAD7DD171601}" srcId="{16268D6F-1FBF-4F5B-93DA-7B7C16DB4419}" destId="{20B14FB0-0BE2-458F-B02B-7ACC0F8C5CBE}" srcOrd="0" destOrd="0" parTransId="{4F6D4800-441E-4ACC-94F9-A8CD1858F6C4}" sibTransId="{64165D6A-D628-4816-AA32-4448BFEB0787}"/>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227596ED-EE12-4822-B666-8436B5C1D720}" type="presOf" srcId="{16268D6F-1FBF-4F5B-93DA-7B7C16DB4419}" destId="{70B00C7B-4587-4FBB-B8DD-6908E2084D89}"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151012AB-9E71-4DEB-AE0B-3BB281C4E785}" type="presParOf" srcId="{F1EB1088-51AB-4DC7-91D6-4C6D26B61E33}" destId="{37E22389-D950-4A26-A268-5C9A5A3CD82C}"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43746EDD-E64F-4E19-8521-BE147848F748}" type="presParOf" srcId="{E03513B6-B757-4D79-B241-089506EEB20F}" destId="{59C4BE3D-3873-4CC5-8D5D-68E8BE86735D}" srcOrd="10" destOrd="0" presId="urn:microsoft.com/office/officeart/2005/8/layout/vList5"/>
    <dgm:cxn modelId="{4364132E-6954-44C2-8929-3730EF424022}" type="presParOf" srcId="{59C4BE3D-3873-4CC5-8D5D-68E8BE86735D}" destId="{70B00C7B-4587-4FBB-B8DD-6908E2084D89}" srcOrd="0" destOrd="0" presId="urn:microsoft.com/office/officeart/2005/8/layout/vList5"/>
    <dgm:cxn modelId="{801743D7-7126-4FEE-AFF0-28686DC8355A}" type="presParOf" srcId="{59C4BE3D-3873-4CC5-8D5D-68E8BE86735D}" destId="{E23F637E-9A4A-4AA5-98AE-66E97735DB4F}" srcOrd="1" destOrd="0" presId="urn:microsoft.com/office/officeart/2005/8/layout/vList5"/>
    <dgm:cxn modelId="{80A29067-C91E-4DBF-AF51-C0567F9A6403}" type="presParOf" srcId="{E03513B6-B757-4D79-B241-089506EEB20F}" destId="{2F714637-0EA7-494B-A2A2-D563E67FDDF7}" srcOrd="11" destOrd="0" presId="urn:microsoft.com/office/officeart/2005/8/layout/vList5"/>
    <dgm:cxn modelId="{0B79F412-147E-45C5-ABCB-2FEEA51FC9A8}" type="presParOf" srcId="{E03513B6-B757-4D79-B241-089506EEB20F}" destId="{1991AD84-BDBE-42D1-8C2A-D4CCF78EEA24}" srcOrd="12"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b="0" i="0" u="none" dirty="0"/>
            <a:t>Infrastructure as code with </a:t>
          </a:r>
          <a:r>
            <a:rPr lang="en-US" sz="2400"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custT="1"/>
      <dgm:spPr/>
      <dgm:t>
        <a:bodyPr/>
        <a:lstStyle/>
        <a:p>
          <a:pPr>
            <a:buNone/>
          </a:pPr>
          <a:r>
            <a:rPr lang="en-US" sz="2400"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custScaleX="68813" custLinFactNeighborX="0" custLinFactNeighborY="1723">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custScaleX="115121" custLinFactNeighborX="0">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custScaleX="68813" custLinFactNeighborX="0" custLinFactNeighborY="1723">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custScaleX="115121" custLinFactNeighborX="0">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custScaleX="68813" custLinFactNeighborX="0" custLinFactNeighborY="1723">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custScaleX="115121" custLinFactNeighborX="0">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custScaleX="68813" custLinFactNeighborX="0" custLinFactNeighborY="1723">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custScaleX="115121" custLinFactNeighborX="0">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custScaleX="68813" custLinFactNeighborX="0" custLinFactNeighborY="1723">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custScaleX="115121" custLinFactNeighborX="0">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custScaleX="68813">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custScaleX="115121" custLinFactNeighborX="0">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9ED57F24-3A9A-4F5E-BB62-86912E7063B2}" type="presOf" srcId="{132639D9-7817-45F6-AEFB-CD6A63413582}" destId="{855CB823-9B0A-44F5-93DF-71A72EAFEDC3}" srcOrd="0" destOrd="0" presId="urn:microsoft.com/office/officeart/2005/8/layout/vList5"/>
    <dgm:cxn modelId="{70804612-C34C-41A6-9DA0-39B2C2EAD8CB}" type="presOf" srcId="{AFDBFF0B-7F98-4C3B-9485-18B15960BBEE}" destId="{221D5F81-3BC4-4811-940D-8B1BBEDB27D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5EEDF5C4-D44D-4E92-8F5D-FD74D6B98B2B}" srcId="{CCB75381-B66D-4B20-8298-A5FD070AB22C}" destId="{132639D9-7817-45F6-AEFB-CD6A63413582}" srcOrd="5" destOrd="0" parTransId="{B8E0FA2C-1CD4-48A6-85E5-6FA2212B29F4}" sibTransId="{DCAFE381-EF1A-4B8E-86DF-48DDB9BD3ABC}"/>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custT="1"/>
      <dgm:spPr/>
      <dgm:t>
        <a:bodyPr/>
        <a:lstStyle/>
        <a:p>
          <a:pPr>
            <a:buNone/>
          </a:pPr>
          <a:r>
            <a:rPr lang="en-US" sz="2400"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10:15</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custT="1"/>
      <dgm:spPr/>
      <dgm:t>
        <a:bodyPr/>
        <a:lstStyle/>
        <a:p>
          <a:pPr>
            <a:buNone/>
          </a:pPr>
          <a:r>
            <a:rPr lang="en-US" sz="2400" dirty="0"/>
            <a:t>Tools and developer environment overview</a:t>
          </a:r>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10:15 – 10:45</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custT="1"/>
      <dgm:spPr/>
      <dgm:t>
        <a:bodyPr/>
        <a:lstStyle/>
        <a:p>
          <a:pPr>
            <a:buNone/>
          </a:pPr>
          <a:r>
            <a:rPr lang="en-US" sz="2400"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10:45 – 11:00</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custT="1"/>
      <dgm:spPr/>
      <dgm:t>
        <a:bodyPr/>
        <a:lstStyle/>
        <a:p>
          <a:pPr>
            <a:buNone/>
          </a:pPr>
          <a:r>
            <a:rPr lang="en-US" sz="2400"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11:00 -11:30</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custT="1"/>
      <dgm:spPr/>
      <dgm:t>
        <a:bodyPr/>
        <a:lstStyle/>
        <a:p>
          <a:pPr>
            <a:buNone/>
          </a:pPr>
          <a:r>
            <a:rPr lang="en-US" sz="2400"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11:30 - 12:15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custT="1"/>
      <dgm:spPr/>
      <dgm:t>
        <a:bodyPr/>
        <a:lstStyle/>
        <a:p>
          <a:pPr>
            <a:buNone/>
          </a:pPr>
          <a:r>
            <a:rPr lang="en-US" sz="2400" dirty="0"/>
            <a:t>Modern Cloud Apps</a:t>
          </a:r>
          <a:r>
            <a:rPr lang="en-US" sz="2400" b="0" i="0" u="none" dirty="0"/>
            <a:t> + Demo</a:t>
          </a:r>
          <a:endParaRPr lang="en-US" sz="2400"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12:15 -1:00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custT="1"/>
      <dgm:spPr/>
      <dgm:t>
        <a:bodyPr/>
        <a:lstStyle/>
        <a:p>
          <a:pPr>
            <a:buNone/>
          </a:pPr>
          <a:r>
            <a:rPr lang="en-US" sz="2400"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1:00 - 2:00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custT="1"/>
      <dgm:spPr/>
      <dgm:t>
        <a:bodyPr/>
        <a:lstStyle/>
        <a:p>
          <a:pPr>
            <a:buNone/>
          </a:pPr>
          <a:r>
            <a:rPr lang="en-US" sz="2400"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2:00 - 2:15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2:15 - 3:15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custT="1"/>
      <dgm:spPr/>
      <dgm:t>
        <a:bodyPr/>
        <a:lstStyle/>
        <a:p>
          <a:pPr>
            <a:buNone/>
          </a:pPr>
          <a:r>
            <a:rPr lang="en-US" sz="2400" dirty="0"/>
            <a:t>Identity and Office365 APIs Overview</a:t>
          </a:r>
          <a:r>
            <a:rPr lang="en-US" sz="2400" b="0" i="0" u="none" dirty="0"/>
            <a:t> + Demos</a:t>
          </a:r>
          <a:endParaRPr lang="en-US" sz="2400"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3:15 - 4:45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custT="1"/>
      <dgm:spPr/>
      <dgm:t>
        <a:bodyPr/>
        <a:lstStyle/>
        <a:p>
          <a:pPr>
            <a:buNone/>
          </a:pPr>
          <a:r>
            <a:rPr lang="en-US" sz="2400"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custT="1"/>
      <dgm:spPr/>
      <dgm:t>
        <a:bodyPr/>
        <a:lstStyle/>
        <a:p>
          <a:pPr>
            <a:buNone/>
          </a:pPr>
          <a:r>
            <a:rPr lang="en-US" sz="2400"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custT="1"/>
      <dgm:spPr/>
      <dgm:t>
        <a:bodyPr/>
        <a:lstStyle/>
        <a:p>
          <a:pPr>
            <a:buNone/>
          </a:pPr>
          <a:r>
            <a:rPr lang="en-US" sz="2400"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custScaleX="5273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custScaleX="119308">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custScaleX="52736">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custScaleX="119308">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custScaleX="52736">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custScaleX="119308">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custScaleX="52736">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custScaleX="119308">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custScaleX="52736">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custScaleX="119308">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custScaleX="52736">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custScaleX="119308">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custScaleX="52736">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custScaleX="119308">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custScaleX="52736">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custScaleX="119308">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custScaleX="52736">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custScaleX="119308">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custScaleX="52736">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custScaleX="119308">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custScaleX="52736">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custScaleX="119308">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custScaleX="52736">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custScaleX="119308">
        <dgm:presLayoutVars>
          <dgm:bulletEnabled val="1"/>
        </dgm:presLayoutVars>
      </dgm:prSet>
      <dgm:spPr/>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DB20A75-0528-4850-A12C-F34800054C55}">
      <dgm:prSet custT="1"/>
      <dgm:spPr/>
      <dgm:t>
        <a:bodyPr/>
        <a:lstStyle/>
        <a:p>
          <a:pPr>
            <a:buNone/>
          </a:pPr>
          <a:r>
            <a:rPr lang="en-US" sz="2400" b="0" i="0" u="none" dirty="0"/>
            <a:t>Recap</a:t>
          </a:r>
          <a:endParaRPr lang="en-US" sz="2400"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64E85B5A-D895-42D8-9289-83C6034EA163}">
      <dgm:prSet custT="1"/>
      <dgm:spPr/>
      <dgm:t>
        <a:bodyPr/>
        <a:lstStyle/>
        <a:p>
          <a:pPr>
            <a:buNone/>
          </a:pPr>
          <a:r>
            <a:rPr lang="en-US" sz="2400" b="0" i="0" u="none" dirty="0"/>
            <a:t>Monitoring  Lecture + Demo</a:t>
          </a:r>
          <a:endParaRPr lang="en-US" sz="2400"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4EF98749-2837-4404-8E0A-809D3A678584}">
      <dgm:prSet custT="1"/>
      <dgm:spPr/>
      <dgm:t>
        <a:bodyPr/>
        <a:lstStyle/>
        <a:p>
          <a:pPr>
            <a:buNone/>
          </a:pPr>
          <a:r>
            <a:rPr lang="en-US" sz="2400" b="0" i="0" u="none" dirty="0"/>
            <a:t>Break</a:t>
          </a:r>
          <a:endParaRPr lang="en-US" sz="2400"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custT="1"/>
      <dgm:spPr/>
      <dgm:t>
        <a:bodyPr/>
        <a:lstStyle/>
        <a:p>
          <a:pPr>
            <a:buNone/>
          </a:pPr>
          <a:r>
            <a:rPr lang="en-US" sz="2400" b="0" i="0" u="none" dirty="0"/>
            <a:t>HOL 5 - Infrastructure as code (ARM)</a:t>
          </a:r>
          <a:endParaRPr lang="en-US" sz="2400"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custT="1"/>
      <dgm:spPr/>
      <dgm:t>
        <a:bodyPr/>
        <a:lstStyle/>
        <a:p>
          <a:pPr>
            <a:buNone/>
          </a:pPr>
          <a:r>
            <a:rPr lang="en-US" sz="2400" b="0" i="0" u="none" dirty="0"/>
            <a:t>Lunch</a:t>
          </a:r>
          <a:endParaRPr lang="en-US" sz="2400"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custT="1"/>
      <dgm:spPr/>
      <dgm:t>
        <a:bodyPr/>
        <a:lstStyle/>
        <a:p>
          <a:pPr>
            <a:buNone/>
          </a:pPr>
          <a:r>
            <a:rPr lang="en-US" sz="2400" b="0" i="0" u="none" dirty="0"/>
            <a:t>Infrastructure as code (ARM) + Demo</a:t>
          </a:r>
          <a:endParaRPr lang="en-US" sz="2400"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custT="1"/>
      <dgm:spPr/>
      <dgm:t>
        <a:bodyPr/>
        <a:lstStyle/>
        <a:p>
          <a:pPr>
            <a:buNone/>
          </a:pPr>
          <a:r>
            <a:rPr lang="en-US" sz="2400" b="0" i="0" u="none" dirty="0"/>
            <a:t>HOL 4 - Continuous integration with VSTS</a:t>
          </a:r>
          <a:endParaRPr lang="en-US" sz="2400"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custT="1"/>
      <dgm:spPr/>
      <dgm:t>
        <a:bodyPr/>
        <a:lstStyle/>
        <a:p>
          <a:pPr>
            <a:buNone/>
          </a:pPr>
          <a:r>
            <a:rPr lang="en-US" sz="2400" b="0" i="0" u="none" dirty="0"/>
            <a:t>Break</a:t>
          </a:r>
          <a:endParaRPr lang="en-US" sz="2400"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custT="1"/>
      <dgm:spPr/>
      <dgm:t>
        <a:bodyPr/>
        <a:lstStyle/>
        <a:p>
          <a:pPr>
            <a:buNone/>
          </a:pPr>
          <a:r>
            <a:rPr lang="en-US" sz="2400" b="0" i="0" u="none" dirty="0"/>
            <a:t>DevOps with </a:t>
          </a:r>
          <a:r>
            <a:rPr lang="en-US" sz="2400" b="0" i="0" u="none"/>
            <a:t>Azure Services + </a:t>
          </a:r>
          <a:r>
            <a:rPr lang="en-US" sz="2400" b="0" i="0" u="none" dirty="0"/>
            <a:t>Demo</a:t>
          </a:r>
          <a:endParaRPr lang="en-US" sz="2400"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3C786015-1874-4A77-9AF6-EC44C4E9113E}">
      <dgm:prSet/>
      <dgm:spPr/>
      <dgm:t>
        <a:bodyPr/>
        <a:lstStyle/>
        <a:p>
          <a:r>
            <a:rPr lang="en-US" b="0" i="0" u="none" dirty="0"/>
            <a:t>3:00 - 4:00</a:t>
          </a:r>
          <a:endParaRPr lang="en-US" dirty="0"/>
        </a:p>
      </dgm:t>
    </dgm:pt>
    <dgm:pt modelId="{39EB3DB3-E204-4C84-BAC8-6D524D6CDED1}" type="sibTrans" cxnId="{F3697665-C2A0-42C9-82EF-A5C003EDA9F9}">
      <dgm:prSet/>
      <dgm:spPr/>
      <dgm:t>
        <a:bodyPr/>
        <a:lstStyle/>
        <a:p>
          <a:endParaRPr lang="en-US"/>
        </a:p>
      </dgm:t>
    </dgm:pt>
    <dgm:pt modelId="{505F302E-B8F4-401A-9B8A-0364B151D74B}" type="parTrans" cxnId="{F3697665-C2A0-42C9-82EF-A5C003EDA9F9}">
      <dgm:prSet/>
      <dgm:spPr/>
      <dgm:t>
        <a:bodyPr/>
        <a:lstStyle/>
        <a:p>
          <a:endParaRPr lang="en-US"/>
        </a:p>
      </dgm:t>
    </dgm:pt>
    <dgm:pt modelId="{A825313B-4AFE-485D-9E16-83E9187A32A1}">
      <dgm:prSet custT="1"/>
      <dgm:spPr/>
      <dgm:t>
        <a:bodyPr/>
        <a:lstStyle/>
        <a:p>
          <a:pPr>
            <a:buNone/>
          </a:pPr>
          <a:r>
            <a:rPr lang="en-US" sz="2400" b="0" i="0" u="none" dirty="0"/>
            <a:t>HOL 6 - </a:t>
          </a:r>
          <a:r>
            <a:rPr lang="en-US" sz="2400" dirty="0"/>
            <a:t>Monitoring applications with App Insights</a:t>
          </a:r>
        </a:p>
      </dgm:t>
    </dgm:pt>
    <dgm:pt modelId="{9AB1B006-7338-4F08-B21D-C811402B0BAE}" type="sibTrans" cxnId="{9FC1933A-46FE-4D69-A71F-59A5218AA013}">
      <dgm:prSet/>
      <dgm:spPr/>
      <dgm:t>
        <a:bodyPr/>
        <a:lstStyle/>
        <a:p>
          <a:endParaRPr lang="en-US"/>
        </a:p>
      </dgm:t>
    </dgm:pt>
    <dgm:pt modelId="{FA18F900-8909-499B-9008-9CF4BC3DC30D}" type="parTrans" cxnId="{9FC1933A-46FE-4D69-A71F-59A5218AA013}">
      <dgm:prSet/>
      <dgm:spPr/>
      <dgm:t>
        <a:bodyPr/>
        <a:lstStyle/>
        <a:p>
          <a:endParaRPr lang="en-US"/>
        </a:p>
      </dgm:t>
    </dgm:pt>
    <dgm:pt modelId="{D64F44AC-1067-4A30-9D80-A10651A89775}">
      <dgm:prSet custT="1"/>
      <dgm:spPr/>
      <dgm:t>
        <a:bodyPr/>
        <a:lstStyle/>
        <a:p>
          <a:pPr>
            <a:buNone/>
          </a:pPr>
          <a:r>
            <a:rPr lang="pt-BR" sz="2400" b="0" i="0" u="none" dirty="0"/>
            <a:t>Q&amp;A</a:t>
          </a:r>
          <a:endParaRPr lang="pt-BR" sz="2400" dirty="0"/>
        </a:p>
      </dgm:t>
    </dgm:pt>
    <dgm:pt modelId="{15F562C2-97B0-468A-A712-3EB6B4FB7402}" type="sibTrans" cxnId="{0CCEE4B4-EF81-455F-ABBE-11BB0AFBBCF9}">
      <dgm:prSet/>
      <dgm:spPr/>
      <dgm:t>
        <a:bodyPr/>
        <a:lstStyle/>
        <a:p>
          <a:endParaRPr lang="en-US"/>
        </a:p>
      </dgm:t>
    </dgm:pt>
    <dgm:pt modelId="{F1360061-4618-47C4-991B-38D1382ED9B9}" type="parTrans" cxnId="{0CCEE4B4-EF81-455F-ABBE-11BB0AFBBCF9}">
      <dgm:prSet/>
      <dgm:spPr/>
      <dgm:t>
        <a:bodyPr/>
        <a:lstStyle/>
        <a:p>
          <a:endParaRPr lang="en-US"/>
        </a:p>
      </dgm:t>
    </dgm:pt>
    <dgm:pt modelId="{0A36482D-0ABF-4D93-A114-AA40B13E43F9}">
      <dgm:prSet/>
      <dgm:spPr/>
      <dgm:t>
        <a:bodyPr/>
        <a:lstStyle/>
        <a:p>
          <a:r>
            <a:rPr lang="fr-FR" b="0" i="0" u="none" dirty="0"/>
            <a:t>4:00 - 4:45</a:t>
          </a:r>
          <a:endParaRPr lang="fr-FR" dirty="0"/>
        </a:p>
      </dgm:t>
    </dgm:pt>
    <dgm:pt modelId="{B12D2F7C-5A66-4EFE-A84B-D09CCA129D13}" type="sibTrans" cxnId="{386FABD9-DDF8-49D2-9891-BA144DF1BC67}">
      <dgm:prSet/>
      <dgm:spPr/>
      <dgm:t>
        <a:bodyPr/>
        <a:lstStyle/>
        <a:p>
          <a:endParaRPr lang="en-US"/>
        </a:p>
      </dgm:t>
    </dgm:pt>
    <dgm:pt modelId="{29398887-733C-4682-9592-E9B1531ED5D6}" type="parTrans" cxnId="{386FABD9-DDF8-49D2-9891-BA144DF1BC67}">
      <dgm:prSet/>
      <dgm:spPr/>
      <dgm:t>
        <a:bodyPr/>
        <a:lstStyle/>
        <a:p>
          <a:endParaRPr lang="en-US"/>
        </a:p>
      </dgm:t>
    </dgm:pt>
    <dgm:pt modelId="{66B5CBB4-F312-4A99-8AB9-7A124E3B65A7}">
      <dgm:prSet custT="1"/>
      <dgm:spPr/>
      <dgm:t>
        <a:bodyPr/>
        <a:lstStyle/>
        <a:p>
          <a:pPr>
            <a:buNone/>
          </a:pPr>
          <a:r>
            <a:rPr lang="fr-FR" sz="2400" b="0" i="0" u="none" dirty="0"/>
            <a:t>Cloud Building Blocks Containers (Docker, ACS) and </a:t>
          </a:r>
          <a:r>
            <a:rPr lang="fr-FR" sz="2400" b="0" i="0" u="none" dirty="0" err="1"/>
            <a:t>other</a:t>
          </a:r>
          <a:endParaRPr lang="fr-FR" sz="2400" dirty="0"/>
        </a:p>
      </dgm:t>
    </dgm:pt>
    <dgm:pt modelId="{702E1FAE-9CF7-40FD-8D4C-58A705AF8006}" type="sibTrans" cxnId="{C240B007-C6B7-414E-BA5B-2B87838E1F49}">
      <dgm:prSet/>
      <dgm:spPr/>
      <dgm:t>
        <a:bodyPr/>
        <a:lstStyle/>
        <a:p>
          <a:endParaRPr lang="en-US"/>
        </a:p>
      </dgm:t>
    </dgm:pt>
    <dgm:pt modelId="{3D27B434-2FC2-4345-A3DE-004A3A2F08BE}" type="parTrans" cxnId="{C240B007-C6B7-414E-BA5B-2B87838E1F49}">
      <dgm:prSet/>
      <dgm:spPr/>
      <dgm:t>
        <a:bodyPr/>
        <a:lstStyle/>
        <a:p>
          <a:endParaRPr lang="en-US"/>
        </a:p>
      </dgm:t>
    </dgm:pt>
    <dgm:pt modelId="{D190EBBA-0C2A-4B23-8F3D-4248C5A0FEBA}">
      <dgm:prSet custT="1"/>
      <dgm:spPr/>
      <dgm:t>
        <a:bodyPr/>
        <a:lstStyle/>
        <a:p>
          <a:pPr>
            <a:buNone/>
          </a:pPr>
          <a:r>
            <a:rPr lang="pt-BR" b="0" i="0" u="none" dirty="0"/>
            <a:t>4:45 - 5:00</a:t>
          </a:r>
          <a:endParaRPr lang="fr-FR" sz="2400" dirty="0"/>
        </a:p>
      </dgm:t>
    </dgm:pt>
    <dgm:pt modelId="{3C25B5C2-3EC3-4CEB-A8FE-B0B07AB81650}" type="parTrans" cxnId="{79BC7A28-72EA-4FDC-BEE8-079F6EE376CC}">
      <dgm:prSet/>
      <dgm:spPr/>
      <dgm:t>
        <a:bodyPr/>
        <a:lstStyle/>
        <a:p>
          <a:endParaRPr lang="de-DE"/>
        </a:p>
      </dgm:t>
    </dgm:pt>
    <dgm:pt modelId="{BA232A61-4532-4A1B-8767-414B1095D3E9}" type="sibTrans" cxnId="{79BC7A28-72EA-4FDC-BEE8-079F6EE376CC}">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2" custScaleX="47999">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2" custScaleX="117310">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2" custScaleX="47999">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2" custScaleX="117310">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2" custScaleX="47999">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2" custScaleX="117310">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2" custScaleX="47999">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2" custScaleX="117310">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2" custScaleX="47999">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2" custScaleX="117310">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2" custScaleX="47999">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2" custScaleX="117310">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2" custScaleX="47999">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2" custScaleX="117310">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2" custScaleX="47999">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2" custScaleX="117310">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2" custScaleX="47999">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2" custScaleX="117310">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2" custScaleX="47999">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2" custScaleX="117310">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2" custScaleX="47999">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2" custScaleX="117310">
        <dgm:presLayoutVars>
          <dgm:bulletEnabled val="1"/>
        </dgm:presLayoutVars>
      </dgm:prSet>
      <dgm:spPr/>
    </dgm:pt>
    <dgm:pt modelId="{5E481046-BDB3-45DA-8471-24E9D25D7FE0}" type="pres">
      <dgm:prSet presAssocID="{B12D2F7C-5A66-4EFE-A84B-D09CCA129D13}" presName="sp" presStyleCnt="0"/>
      <dgm:spPr/>
    </dgm:pt>
    <dgm:pt modelId="{BD2BBF51-ECC2-48E8-BF92-E05D322923A2}" type="pres">
      <dgm:prSet presAssocID="{D190EBBA-0C2A-4B23-8F3D-4248C5A0FEBA}" presName="linNode" presStyleCnt="0"/>
      <dgm:spPr/>
    </dgm:pt>
    <dgm:pt modelId="{98BE21F9-802A-4A95-8649-5870831CAA4F}" type="pres">
      <dgm:prSet presAssocID="{D190EBBA-0C2A-4B23-8F3D-4248C5A0FEBA}" presName="parentText" presStyleLbl="node1" presStyleIdx="11" presStyleCnt="12" custScaleX="48537">
        <dgm:presLayoutVars>
          <dgm:chMax val="1"/>
          <dgm:bulletEnabled val="1"/>
        </dgm:presLayoutVars>
      </dgm:prSet>
      <dgm:spPr/>
    </dgm:pt>
    <dgm:pt modelId="{418F4657-93DC-4855-801A-4AC6B081544E}" type="pres">
      <dgm:prSet presAssocID="{D190EBBA-0C2A-4B23-8F3D-4248C5A0FEBA}" presName="descendantText" presStyleLbl="alignAccFollowNode1" presStyleIdx="11" presStyleCnt="12" custScaleX="116727">
        <dgm:presLayoutVars>
          <dgm:bulletEnabled val="1"/>
        </dgm:presLayoutVars>
      </dgm:prSet>
      <dgm:spPr/>
    </dgm:pt>
  </dgm:ptLst>
  <dgm:cxnLst>
    <dgm:cxn modelId="{FBE350DD-6281-4A37-A513-DB819A794E91}" type="presOf" srcId="{9742FB85-0B9C-4C06-8D86-7004AB4C070E}" destId="{305D479E-3E82-4E40-8591-7920046044CA}" srcOrd="0" destOrd="0" presId="urn:microsoft.com/office/officeart/2005/8/layout/vList5"/>
    <dgm:cxn modelId="{0A98DE5E-BFC2-42C1-B7B5-9A1F6310DFA4}" type="presOf" srcId="{0A36482D-0ABF-4D93-A114-AA40B13E43F9}" destId="{E6A402E3-81A1-4561-9072-A0080B31C16A}" srcOrd="0" destOrd="0" presId="urn:microsoft.com/office/officeart/2005/8/layout/vList5"/>
    <dgm:cxn modelId="{F4079701-8B68-4C50-900C-3A65C98B474E}" type="presOf" srcId="{4CCE1E62-8F26-44C5-8900-05E6BD987733}" destId="{54F29C5A-0C6D-4587-87C8-30905D844F15}" srcOrd="0" destOrd="0" presId="urn:microsoft.com/office/officeart/2005/8/layout/vList5"/>
    <dgm:cxn modelId="{C240B007-C6B7-414E-BA5B-2B87838E1F49}" srcId="{0A36482D-0ABF-4D93-A114-AA40B13E43F9}" destId="{66B5CBB4-F312-4A99-8AB9-7A124E3B65A7}" srcOrd="0" destOrd="0" parTransId="{3D27B434-2FC2-4345-A3DE-004A3A2F08BE}" sibTransId="{702E1FAE-9CF7-40FD-8D4C-58A705AF8006}"/>
    <dgm:cxn modelId="{6D432F84-0C19-43A3-B482-27FCF90C09F9}" type="presOf" srcId="{DA12C7E4-F499-4D14-AF3A-F6006B5E9D37}" destId="{050F393B-63AE-4969-8E65-7A35A5A012B7}"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F64FD6A7-D4BA-4478-80DA-2ABAD28BD2BE}" type="presOf" srcId="{82922168-D541-4BA4-B645-F7993B150A48}" destId="{9AA9F4C6-7CDE-4287-AB42-7935505FC6A7}"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386FABD9-DDF8-49D2-9891-BA144DF1BC67}" srcId="{CCB75381-B66D-4B20-8298-A5FD070AB22C}" destId="{0A36482D-0ABF-4D93-A114-AA40B13E43F9}" srcOrd="10" destOrd="0" parTransId="{29398887-733C-4682-9592-E9B1531ED5D6}" sibTransId="{B12D2F7C-5A66-4EFE-A84B-D09CCA129D13}"/>
    <dgm:cxn modelId="{1C7C9488-0C57-4E9B-8359-BEBA76C36926}" srcId="{38AA9620-CDFF-4986-9872-23ECE6C2FCBB}" destId="{4CCE1E62-8F26-44C5-8900-05E6BD987733}" srcOrd="0" destOrd="0" parTransId="{F4B70B66-F1FA-4673-A848-DA8F48C9D491}" sibTransId="{9EF46734-7A6D-4661-8124-149E905DAF3A}"/>
    <dgm:cxn modelId="{84DEA72E-2556-4C1D-A2BD-68B4CA9AA26B}" type="presOf" srcId="{D64F44AC-1067-4A30-9D80-A10651A89775}" destId="{418F4657-93DC-4855-801A-4AC6B081544E}" srcOrd="0" destOrd="0" presId="urn:microsoft.com/office/officeart/2005/8/layout/vList5"/>
    <dgm:cxn modelId="{48D0EE6F-58C1-4460-A553-D6EFF479F4FE}" type="presOf" srcId="{B4C30B1F-372E-4609-A76A-E5154F319851}" destId="{5201838D-804B-4A34-8E4A-7EC6008DE4E7}" srcOrd="0" destOrd="0" presId="urn:microsoft.com/office/officeart/2005/8/layout/vList5"/>
    <dgm:cxn modelId="{7AE97705-E20E-47CA-91D7-F9EB24B893A9}" srcId="{DA12C7E4-F499-4D14-AF3A-F6006B5E9D37}" destId="{3FA3A685-90DC-46D9-9F26-8E4C0E317176}" srcOrd="0" destOrd="0" parTransId="{A733B186-65E5-40F5-9F3F-08E90B5CC328}" sibTransId="{63DE33B5-E322-4266-959F-C1CF6955762B}"/>
    <dgm:cxn modelId="{F3697665-C2A0-42C9-82EF-A5C003EDA9F9}" srcId="{CCB75381-B66D-4B20-8298-A5FD070AB22C}" destId="{3C786015-1874-4A77-9AF6-EC44C4E9113E}" srcOrd="9" destOrd="0" parTransId="{505F302E-B8F4-401A-9B8A-0364B151D74B}" sibTransId="{39EB3DB3-E204-4C84-BAC8-6D524D6CDED1}"/>
    <dgm:cxn modelId="{0CCEE4B4-EF81-455F-ABBE-11BB0AFBBCF9}" srcId="{D190EBBA-0C2A-4B23-8F3D-4248C5A0FEBA}" destId="{D64F44AC-1067-4A30-9D80-A10651A89775}" srcOrd="0" destOrd="0" parTransId="{F1360061-4618-47C4-991B-38D1382ED9B9}" sibTransId="{15F562C2-97B0-468A-A712-3EB6B4FB7402}"/>
    <dgm:cxn modelId="{BAB06548-5C2A-41E8-99E1-D1C94814C9A3}" type="presOf" srcId="{3458FC72-4B97-4E26-B116-29C83F618C1E}" destId="{BE3EDFDA-3F7A-4C2E-8E05-24C88FC3829B}" srcOrd="0" destOrd="0" presId="urn:microsoft.com/office/officeart/2005/8/layout/vList5"/>
    <dgm:cxn modelId="{A549A1C3-4C46-422A-A28A-E4A144420B83}" type="presOf" srcId="{3FA3A685-90DC-46D9-9F26-8E4C0E317176}" destId="{A98CB637-414B-4235-9322-CDB9B3AB4396}"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ECFC8257-38D0-4992-A0ED-F3B9931C46D9}" type="presOf" srcId="{F7A8CD9F-2F47-43C8-BA91-5BFF2AD7101C}" destId="{7D841E58-123D-4354-A16F-013633AFB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FF5BFA11-0425-45F4-8FA4-93A4CD2A0F86}" type="presOf" srcId="{64E85B5A-D895-42D8-9289-83C6034EA163}" destId="{5A1F3ACD-366F-49BC-8AFF-1280C8CECD08}" srcOrd="0" destOrd="0" presId="urn:microsoft.com/office/officeart/2005/8/layout/vList5"/>
    <dgm:cxn modelId="{79BC7A28-72EA-4FDC-BEE8-079F6EE376CC}" srcId="{CCB75381-B66D-4B20-8298-A5FD070AB22C}" destId="{D190EBBA-0C2A-4B23-8F3D-4248C5A0FEBA}" srcOrd="11" destOrd="0" parTransId="{3C25B5C2-3EC3-4CEB-A8FE-B0B07AB81650}" sibTransId="{BA232A61-4532-4A1B-8767-414B1095D3E9}"/>
    <dgm:cxn modelId="{74933102-6D4F-4A64-9EE4-88367FF8FCD3}" srcId="{42792F4C-9B0C-48DD-9699-697AF44C75B8}" destId="{9742FB85-0B9C-4C06-8D86-7004AB4C070E}" srcOrd="0" destOrd="0" parTransId="{C0F06598-3846-4F49-8C86-A9E90AF7D1D1}" sibTransId="{ABC624A9-C846-4FB3-8418-005394E93103}"/>
    <dgm:cxn modelId="{AC6A9332-9589-45E5-B011-1D04479F7D89}" srcId="{CCB75381-B66D-4B20-8298-A5FD070AB22C}" destId="{42792F4C-9B0C-48DD-9699-697AF44C75B8}" srcOrd="3" destOrd="0" parTransId="{857BAD97-7416-4CEF-AEEF-326EB29333B3}" sibTransId="{63D4BA52-CB0C-45D3-8864-A12479D6D596}"/>
    <dgm:cxn modelId="{9FC1933A-46FE-4D69-A71F-59A5218AA013}" srcId="{3C786015-1874-4A77-9AF6-EC44C4E9113E}" destId="{A825313B-4AFE-485D-9E16-83E9187A32A1}" srcOrd="0" destOrd="0" parTransId="{FA18F900-8909-499B-9008-9CF4BC3DC30D}" sibTransId="{9AB1B006-7338-4F08-B21D-C811402B0BAE}"/>
    <dgm:cxn modelId="{3D77CC30-CD21-4813-BA0A-CA999FE06A30}" srcId="{CCB75381-B66D-4B20-8298-A5FD070AB22C}" destId="{DA12C7E4-F499-4D14-AF3A-F6006B5E9D37}" srcOrd="6" destOrd="0" parTransId="{8D98D5D1-E3C8-41F1-A300-D5121C52F841}" sibTransId="{BBCEC76E-DC39-4988-AB49-36F34FD62139}"/>
    <dgm:cxn modelId="{7BD171D0-3F5F-4579-9F0F-A99DF0C402C5}" type="presOf" srcId="{A825313B-4AFE-485D-9E16-83E9187A32A1}" destId="{5C094C1F-0A4B-4924-94B4-9EF233FD65DC}" srcOrd="0" destOrd="0" presId="urn:microsoft.com/office/officeart/2005/8/layout/vList5"/>
    <dgm:cxn modelId="{CE479695-6051-4FC8-9358-77B3755C3AE9}" srcId="{CCB75381-B66D-4B20-8298-A5FD070AB22C}" destId="{78CB731B-0293-4701-BCD3-28FF508E36C2}" srcOrd="4" destOrd="0" parTransId="{BFAC9006-E58E-412B-9554-C77E0F0E805A}" sibTransId="{C8F977F1-56D8-4231-A84A-BD55FB807D6B}"/>
    <dgm:cxn modelId="{BD7FC478-D4E4-4D6D-8576-2A10DB5496C6}" type="presOf" srcId="{3C786015-1874-4A77-9AF6-EC44C4E9113E}" destId="{7D920196-9617-466A-B09A-F7961BB9A172}" srcOrd="0" destOrd="0" presId="urn:microsoft.com/office/officeart/2005/8/layout/vList5"/>
    <dgm:cxn modelId="{7A639DAC-57AC-4375-A456-C86406C28888}" type="presOf" srcId="{0DB20A75-0528-4850-A12C-F34800054C55}" destId="{12AF2439-BF27-4F4F-9C6A-4FD3CD892173}"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DC19F18E-FE9C-4DAC-8875-75BDAB28F5F6}" type="presOf" srcId="{42792F4C-9B0C-48DD-9699-697AF44C75B8}" destId="{A95FCAC1-A86A-49E6-93F3-35518D1CB588}" srcOrd="0" destOrd="0" presId="urn:microsoft.com/office/officeart/2005/8/layout/vList5"/>
    <dgm:cxn modelId="{A7252D1B-2F4F-4A03-8FAC-0A89EA0D3B8A}" type="presOf" srcId="{38AA9620-CDFF-4986-9872-23ECE6C2FCBB}" destId="{7F2A1588-C4A7-4418-8F86-D615469ACC8F}" srcOrd="0" destOrd="0" presId="urn:microsoft.com/office/officeart/2005/8/layout/vList5"/>
    <dgm:cxn modelId="{C7A82039-77C4-4B77-BE79-D6DF1F1F8E5C}" srcId="{CCB75381-B66D-4B20-8298-A5FD070AB22C}" destId="{82922168-D541-4BA4-B645-F7993B150A48}" srcOrd="5" destOrd="0" parTransId="{8A9EECC9-31C5-4FF7-B646-EDF57B71D8D4}" sibTransId="{DE09000C-1201-4C86-8895-390160AC31D4}"/>
    <dgm:cxn modelId="{2C2ADC4D-97DB-40A5-8CEB-76BD6AC72AD9}" srcId="{3458FC72-4B97-4E26-B116-29C83F618C1E}" destId="{CF4C82DD-98B4-4A5D-B90F-441319D7546D}" srcOrd="0" destOrd="0" parTransId="{A136DCD2-8AA8-437B-A07A-C5FDB88C21B4}" sibTransId="{6EB096CC-C0FD-44B7-97F2-693487DE3C24}"/>
    <dgm:cxn modelId="{ED45D216-A6D6-4E6C-85AD-C5A06AD515B4}" type="presOf" srcId="{4EF98749-2837-4404-8E0A-809D3A678584}" destId="{834F7C11-0897-40E6-B2BA-5A8F6FE36D85}" srcOrd="0" destOrd="0" presId="urn:microsoft.com/office/officeart/2005/8/layout/vList5"/>
    <dgm:cxn modelId="{627CAF95-1245-484F-BAA4-758753C75FDD}" type="presOf" srcId="{78CB731B-0293-4701-BCD3-28FF508E36C2}" destId="{9315BC47-31EE-4CB8-8DAE-86843AE51B70}" srcOrd="0" destOrd="0" presId="urn:microsoft.com/office/officeart/2005/8/layout/vList5"/>
    <dgm:cxn modelId="{4311098C-F456-4A46-A132-0EBF2B8716C9}" srcId="{CCB75381-B66D-4B20-8298-A5FD070AB22C}" destId="{B4C30B1F-372E-4609-A76A-E5154F319851}" srcOrd="7" destOrd="0" parTransId="{A589FDD8-8711-430B-B53B-D05D55C3F5D6}" sibTransId="{274EB9D0-BA06-49BD-8B58-C98A0250504A}"/>
    <dgm:cxn modelId="{C041E80A-3F8E-4D8A-B5DC-F6A59FF0BB94}" srcId="{CCB75381-B66D-4B20-8298-A5FD070AB22C}" destId="{3458FC72-4B97-4E26-B116-29C83F618C1E}" srcOrd="1" destOrd="0" parTransId="{286D2F1B-635F-439E-A9A9-746462DF6B89}" sibTransId="{24BE2E34-B8BF-4931-A47F-C19E2DD112DE}"/>
    <dgm:cxn modelId="{C4622A07-F62C-439B-88BD-AC791C0BCB9D}" type="presOf" srcId="{AFF01370-7911-45DC-83C8-1822AC0FE027}" destId="{EC1EB1B5-90A7-493B-AD9C-BA31EA560306}" srcOrd="0" destOrd="0" presId="urn:microsoft.com/office/officeart/2005/8/layout/vList5"/>
    <dgm:cxn modelId="{42E8BEFC-28F3-4D48-81A6-D6DAF168A83F}" srcId="{CCB75381-B66D-4B20-8298-A5FD070AB22C}" destId="{231C7939-BF88-4D22-B859-C6BCE7DC3EA4}" srcOrd="8" destOrd="0" parTransId="{6365A564-1A72-4BB1-B995-CED6EF3AA311}" sibTransId="{720CD65E-5CA0-4A0E-B614-2CD9E4ECCD11}"/>
    <dgm:cxn modelId="{EBF18FCF-A264-406C-A662-A162F7C8C4F2}" type="presOf" srcId="{231C7939-BF88-4D22-B859-C6BCE7DC3EA4}" destId="{96A5357F-26FB-46B9-AC76-401E637DCA6D}"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BBEB4D38-2950-4BB2-B905-757C2EC49290}" srcId="{82922168-D541-4BA4-B645-F7993B150A48}" destId="{960FB9AF-EB5E-4195-BD0C-364AEB957F75}" srcOrd="0" destOrd="0" parTransId="{B4C8F3FB-73FF-4317-AE7F-106479EDA1F3}" sibTransId="{A3D54605-8D3E-48C4-8920-6664DB2BC780}"/>
    <dgm:cxn modelId="{5A464F59-0A00-4CFA-ADD0-221C403B7DD4}" type="presOf" srcId="{CF4C82DD-98B4-4A5D-B90F-441319D7546D}" destId="{98997997-98D1-4045-81E0-9243CD594E5D}" srcOrd="0" destOrd="0" presId="urn:microsoft.com/office/officeart/2005/8/layout/vList5"/>
    <dgm:cxn modelId="{F8A9693E-870B-4FAB-BEEB-CF96A1C45F97}" type="presOf" srcId="{66B5CBB4-F312-4A99-8AB9-7A124E3B65A7}" destId="{CE892AC9-582D-4780-B830-4A06AD9AC9FF}" srcOrd="0" destOrd="0" presId="urn:microsoft.com/office/officeart/2005/8/layout/vList5"/>
    <dgm:cxn modelId="{A79BDC3C-EFDB-41CF-B8FD-E46539512CB8}" type="presOf" srcId="{D190EBBA-0C2A-4B23-8F3D-4248C5A0FEBA}" destId="{98BE21F9-802A-4A95-8649-5870831CAA4F}"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0AF71467-5CB4-4158-A948-EBC919501A41}" srcId="{CCB75381-B66D-4B20-8298-A5FD070AB22C}" destId="{AFF01370-7911-45DC-83C8-1822AC0FE027}" srcOrd="0" destOrd="0" parTransId="{A39C3794-EB84-4784-A2C7-51273B7CE8C8}" sibTransId="{8DB04DA7-E945-47C5-82AF-23AEEBD790C6}"/>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D08B169A-CDA2-4975-855D-127C5AF07FA2}" type="presParOf" srcId="{E03513B6-B757-4D79-B241-089506EEB20F}" destId="{BD2BBF51-ECC2-48E8-BF92-E05D322923A2}" srcOrd="22" destOrd="0" presId="urn:microsoft.com/office/officeart/2005/8/layout/vList5"/>
    <dgm:cxn modelId="{68F91AE4-198E-4BF4-A75B-757CA795575D}" type="presParOf" srcId="{BD2BBF51-ECC2-48E8-BF92-E05D322923A2}" destId="{98BE21F9-802A-4A95-8649-5870831CAA4F}" srcOrd="0" destOrd="0" presId="urn:microsoft.com/office/officeart/2005/8/layout/vList5"/>
    <dgm:cxn modelId="{EA0DDAC2-2485-41ED-87C7-4C8E756E3484}" type="presParOf" srcId="{BD2BBF51-ECC2-48E8-BF92-E05D322923A2}" destId="{418F4657-93DC-4855-801A-4AC6B081544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660134" y="-3375737"/>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Setting up your developer environment</a:t>
          </a:r>
        </a:p>
      </dsp:txBody>
      <dsp:txXfrm rot="-5400000">
        <a:off x="4210623" y="102406"/>
        <a:ext cx="7456920" cy="529266"/>
      </dsp:txXfrm>
    </dsp:sp>
    <dsp:sp modelId="{A5438C1E-89FB-411C-9EAB-7842FD136D3A}">
      <dsp:nvSpPr>
        <dsp:cNvPr id="0" name=""/>
        <dsp:cNvSpPr/>
      </dsp:nvSpPr>
      <dsp:spPr>
        <a:xfrm>
          <a:off x="0" y="457"/>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1</a:t>
          </a:r>
        </a:p>
      </dsp:txBody>
      <dsp:txXfrm>
        <a:off x="35790" y="36247"/>
        <a:ext cx="4139043" cy="661583"/>
      </dsp:txXfrm>
    </dsp:sp>
    <dsp:sp modelId="{E6420154-04FB-467D-88B8-1F7D05114D7E}">
      <dsp:nvSpPr>
        <dsp:cNvPr id="0" name=""/>
        <dsp:cNvSpPr/>
      </dsp:nvSpPr>
      <dsp:spPr>
        <a:xfrm rot="5400000">
          <a:off x="7660134" y="-2605915"/>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Building modern cloud apps</a:t>
          </a:r>
        </a:p>
      </dsp:txBody>
      <dsp:txXfrm rot="-5400000">
        <a:off x="4210623" y="872228"/>
        <a:ext cx="7456920" cy="529266"/>
      </dsp:txXfrm>
    </dsp:sp>
    <dsp:sp modelId="{F8539A12-2D82-4C88-98C3-1B1E242F4079}">
      <dsp:nvSpPr>
        <dsp:cNvPr id="0" name=""/>
        <dsp:cNvSpPr/>
      </dsp:nvSpPr>
      <dsp:spPr>
        <a:xfrm>
          <a:off x="0" y="770278"/>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2</a:t>
          </a:r>
        </a:p>
      </dsp:txBody>
      <dsp:txXfrm>
        <a:off x="35790" y="806068"/>
        <a:ext cx="4139043" cy="661583"/>
      </dsp:txXfrm>
    </dsp:sp>
    <dsp:sp modelId="{61247A71-DC9E-4A76-B169-395D763BB202}">
      <dsp:nvSpPr>
        <dsp:cNvPr id="0" name=""/>
        <dsp:cNvSpPr/>
      </dsp:nvSpPr>
      <dsp:spPr>
        <a:xfrm rot="5400000">
          <a:off x="7660134" y="-1836094"/>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Identity with Azure AD and Office 365 APIs</a:t>
          </a:r>
        </a:p>
      </dsp:txBody>
      <dsp:txXfrm rot="-5400000">
        <a:off x="4210623" y="1642049"/>
        <a:ext cx="7456920" cy="529266"/>
      </dsp:txXfrm>
    </dsp:sp>
    <dsp:sp modelId="{1D40B9DC-3DB8-4751-BFF0-8DBEF83FF13C}">
      <dsp:nvSpPr>
        <dsp:cNvPr id="0" name=""/>
        <dsp:cNvSpPr/>
      </dsp:nvSpPr>
      <dsp:spPr>
        <a:xfrm>
          <a:off x="0" y="1540100"/>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3</a:t>
          </a:r>
        </a:p>
      </dsp:txBody>
      <dsp:txXfrm>
        <a:off x="35790" y="1575890"/>
        <a:ext cx="4139043" cy="661583"/>
      </dsp:txXfrm>
    </dsp:sp>
    <dsp:sp modelId="{735907E8-CD71-421F-8950-285DC6511AD6}">
      <dsp:nvSpPr>
        <dsp:cNvPr id="0" name=""/>
        <dsp:cNvSpPr/>
      </dsp:nvSpPr>
      <dsp:spPr>
        <a:xfrm rot="5400000">
          <a:off x="7660134" y="-1066272"/>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DevOps with Azure and Visual Studio Team Services</a:t>
          </a:r>
        </a:p>
      </dsp:txBody>
      <dsp:txXfrm rot="-5400000">
        <a:off x="4210623" y="2411871"/>
        <a:ext cx="7456920" cy="529266"/>
      </dsp:txXfrm>
    </dsp:sp>
    <dsp:sp modelId="{03632F8B-4E93-4840-9E4E-68F53BBC5873}">
      <dsp:nvSpPr>
        <dsp:cNvPr id="0" name=""/>
        <dsp:cNvSpPr/>
      </dsp:nvSpPr>
      <dsp:spPr>
        <a:xfrm>
          <a:off x="0" y="2309921"/>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4</a:t>
          </a:r>
        </a:p>
      </dsp:txBody>
      <dsp:txXfrm>
        <a:off x="35790" y="2345711"/>
        <a:ext cx="4139043" cy="661583"/>
      </dsp:txXfrm>
    </dsp:sp>
    <dsp:sp modelId="{37E22389-D950-4A26-A268-5C9A5A3CD82C}">
      <dsp:nvSpPr>
        <dsp:cNvPr id="0" name=""/>
        <dsp:cNvSpPr/>
      </dsp:nvSpPr>
      <dsp:spPr>
        <a:xfrm rot="5400000">
          <a:off x="7660134" y="-296451"/>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ARM and Infrastructure as Code</a:t>
          </a:r>
        </a:p>
      </dsp:txBody>
      <dsp:txXfrm rot="-5400000">
        <a:off x="4210623" y="3181692"/>
        <a:ext cx="7456920" cy="529266"/>
      </dsp:txXfrm>
    </dsp:sp>
    <dsp:sp modelId="{7F905116-DF52-47DE-BE38-A75756ACB8D6}">
      <dsp:nvSpPr>
        <dsp:cNvPr id="0" name=""/>
        <dsp:cNvSpPr/>
      </dsp:nvSpPr>
      <dsp:spPr>
        <a:xfrm>
          <a:off x="0" y="3079743"/>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5</a:t>
          </a:r>
        </a:p>
      </dsp:txBody>
      <dsp:txXfrm>
        <a:off x="35790" y="3115533"/>
        <a:ext cx="4139043" cy="661583"/>
      </dsp:txXfrm>
    </dsp:sp>
    <dsp:sp modelId="{E23F637E-9A4A-4AA5-98AE-66E97735DB4F}">
      <dsp:nvSpPr>
        <dsp:cNvPr id="0" name=""/>
        <dsp:cNvSpPr/>
      </dsp:nvSpPr>
      <dsp:spPr>
        <a:xfrm rot="5400000">
          <a:off x="7660134" y="473370"/>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Monitoring applications with App Insights</a:t>
          </a:r>
        </a:p>
      </dsp:txBody>
      <dsp:txXfrm rot="-5400000">
        <a:off x="4210623" y="3951513"/>
        <a:ext cx="7456920" cy="529266"/>
      </dsp:txXfrm>
    </dsp:sp>
    <dsp:sp modelId="{70B00C7B-4587-4FBB-B8DD-6908E2084D89}">
      <dsp:nvSpPr>
        <dsp:cNvPr id="0" name=""/>
        <dsp:cNvSpPr/>
      </dsp:nvSpPr>
      <dsp:spPr>
        <a:xfrm>
          <a:off x="0" y="3849564"/>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6</a:t>
          </a:r>
        </a:p>
      </dsp:txBody>
      <dsp:txXfrm>
        <a:off x="35790" y="3885354"/>
        <a:ext cx="4139043" cy="661583"/>
      </dsp:txXfrm>
    </dsp:sp>
    <dsp:sp modelId="{68B4BBEF-B3B9-44EE-93CE-818230DA2604}">
      <dsp:nvSpPr>
        <dsp:cNvPr id="0" name=""/>
        <dsp:cNvSpPr/>
      </dsp:nvSpPr>
      <dsp:spPr>
        <a:xfrm rot="5400000">
          <a:off x="7660134" y="1243191"/>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Cloud Building Blocks</a:t>
          </a:r>
        </a:p>
      </dsp:txBody>
      <dsp:txXfrm rot="-5400000">
        <a:off x="4210623" y="4721334"/>
        <a:ext cx="7456920" cy="529266"/>
      </dsp:txXfrm>
    </dsp:sp>
    <dsp:sp modelId="{291529A3-D216-4DC4-835B-3321FFD0318C}">
      <dsp:nvSpPr>
        <dsp:cNvPr id="0" name=""/>
        <dsp:cNvSpPr/>
      </dsp:nvSpPr>
      <dsp:spPr>
        <a:xfrm>
          <a:off x="0" y="4619386"/>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7</a:t>
          </a:r>
        </a:p>
      </dsp:txBody>
      <dsp:txXfrm>
        <a:off x="35790" y="4655176"/>
        <a:ext cx="4139043" cy="6615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951818" y="-387599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2988095" y="121414"/>
        <a:ext cx="8583760" cy="622630"/>
      </dsp:txXfrm>
    </dsp:sp>
    <dsp:sp modelId="{A5438C1E-89FB-411C-9EAB-7842FD136D3A}">
      <dsp:nvSpPr>
        <dsp:cNvPr id="0" name=""/>
        <dsp:cNvSpPr/>
      </dsp:nvSpPr>
      <dsp:spPr>
        <a:xfrm>
          <a:off x="90638" y="16342"/>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1</a:t>
          </a:r>
        </a:p>
      </dsp:txBody>
      <dsp:txXfrm>
        <a:off x="132742" y="58446"/>
        <a:ext cx="2813248" cy="778287"/>
      </dsp:txXfrm>
    </dsp:sp>
    <dsp:sp modelId="{E6420154-04FB-467D-88B8-1F7D05114D7E}">
      <dsp:nvSpPr>
        <dsp:cNvPr id="0" name=""/>
        <dsp:cNvSpPr/>
      </dsp:nvSpPr>
      <dsp:spPr>
        <a:xfrm rot="5400000">
          <a:off x="6951818" y="-297037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2988095" y="1027034"/>
        <a:ext cx="8583760" cy="622630"/>
      </dsp:txXfrm>
    </dsp:sp>
    <dsp:sp modelId="{F8539A12-2D82-4C88-98C3-1B1E242F4079}">
      <dsp:nvSpPr>
        <dsp:cNvPr id="0" name=""/>
        <dsp:cNvSpPr/>
      </dsp:nvSpPr>
      <dsp:spPr>
        <a:xfrm>
          <a:off x="90638" y="921962"/>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2</a:t>
          </a:r>
        </a:p>
      </dsp:txBody>
      <dsp:txXfrm>
        <a:off x="132742" y="964066"/>
        <a:ext cx="2813248" cy="778287"/>
      </dsp:txXfrm>
    </dsp:sp>
    <dsp:sp modelId="{61247A71-DC9E-4A76-B169-395D763BB202}">
      <dsp:nvSpPr>
        <dsp:cNvPr id="0" name=""/>
        <dsp:cNvSpPr/>
      </dsp:nvSpPr>
      <dsp:spPr>
        <a:xfrm rot="5400000">
          <a:off x="6951818" y="-206475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2988095" y="1932654"/>
        <a:ext cx="8583760" cy="622630"/>
      </dsp:txXfrm>
    </dsp:sp>
    <dsp:sp modelId="{1D40B9DC-3DB8-4751-BFF0-8DBEF83FF13C}">
      <dsp:nvSpPr>
        <dsp:cNvPr id="0" name=""/>
        <dsp:cNvSpPr/>
      </dsp:nvSpPr>
      <dsp:spPr>
        <a:xfrm>
          <a:off x="90638" y="182758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3</a:t>
          </a:r>
        </a:p>
      </dsp:txBody>
      <dsp:txXfrm>
        <a:off x="132742" y="1869685"/>
        <a:ext cx="2813248" cy="778287"/>
      </dsp:txXfrm>
    </dsp:sp>
    <dsp:sp modelId="{735907E8-CD71-421F-8950-285DC6511AD6}">
      <dsp:nvSpPr>
        <dsp:cNvPr id="0" name=""/>
        <dsp:cNvSpPr/>
      </dsp:nvSpPr>
      <dsp:spPr>
        <a:xfrm rot="5400000">
          <a:off x="6951818" y="-1159133"/>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2988095" y="2838273"/>
        <a:ext cx="8583760" cy="622630"/>
      </dsp:txXfrm>
    </dsp:sp>
    <dsp:sp modelId="{03632F8B-4E93-4840-9E4E-68F53BBC5873}">
      <dsp:nvSpPr>
        <dsp:cNvPr id="0" name=""/>
        <dsp:cNvSpPr/>
      </dsp:nvSpPr>
      <dsp:spPr>
        <a:xfrm>
          <a:off x="90638" y="273320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4</a:t>
          </a:r>
        </a:p>
      </dsp:txBody>
      <dsp:txXfrm>
        <a:off x="132742" y="2775305"/>
        <a:ext cx="2813248" cy="778287"/>
      </dsp:txXfrm>
    </dsp:sp>
    <dsp:sp modelId="{4F53A1C7-4C5E-467C-93C1-9040792E7E19}">
      <dsp:nvSpPr>
        <dsp:cNvPr id="0" name=""/>
        <dsp:cNvSpPr/>
      </dsp:nvSpPr>
      <dsp:spPr>
        <a:xfrm rot="5400000">
          <a:off x="6951818" y="-253513"/>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with </a:t>
          </a:r>
          <a:r>
            <a:rPr lang="en-US" sz="2400" kern="1200" dirty="0"/>
            <a:t>Azure Resource Manager (ARM)</a:t>
          </a:r>
        </a:p>
      </dsp:txBody>
      <dsp:txXfrm rot="-5400000">
        <a:off x="2988095" y="3743893"/>
        <a:ext cx="8583760" cy="622630"/>
      </dsp:txXfrm>
    </dsp:sp>
    <dsp:sp modelId="{7F905116-DF52-47DE-BE38-A75756ACB8D6}">
      <dsp:nvSpPr>
        <dsp:cNvPr id="0" name=""/>
        <dsp:cNvSpPr/>
      </dsp:nvSpPr>
      <dsp:spPr>
        <a:xfrm>
          <a:off x="90638" y="363882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5</a:t>
          </a:r>
        </a:p>
      </dsp:txBody>
      <dsp:txXfrm>
        <a:off x="132742" y="3680925"/>
        <a:ext cx="2813248" cy="778287"/>
      </dsp:txXfrm>
    </dsp:sp>
    <dsp:sp modelId="{221D5F81-3BC4-4811-940D-8B1BBEDB27DE}">
      <dsp:nvSpPr>
        <dsp:cNvPr id="0" name=""/>
        <dsp:cNvSpPr/>
      </dsp:nvSpPr>
      <dsp:spPr>
        <a:xfrm rot="5400000">
          <a:off x="6951818" y="652106"/>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2988095" y="4649513"/>
        <a:ext cx="8583760" cy="622630"/>
      </dsp:txXfrm>
    </dsp:sp>
    <dsp:sp modelId="{855CB823-9B0A-44F5-93DF-71A72EAFEDC3}">
      <dsp:nvSpPr>
        <dsp:cNvPr id="0" name=""/>
        <dsp:cNvSpPr/>
      </dsp:nvSpPr>
      <dsp:spPr>
        <a:xfrm>
          <a:off x="90638" y="4529580"/>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6</a:t>
          </a:r>
        </a:p>
      </dsp:txBody>
      <dsp:txXfrm>
        <a:off x="132742" y="4571684"/>
        <a:ext cx="2813248" cy="7782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785413" y="-4246151"/>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Overview</a:t>
          </a:r>
        </a:p>
      </dsp:txBody>
      <dsp:txXfrm rot="-5400000">
        <a:off x="2492913" y="63233"/>
        <a:ext cx="8913979" cy="312094"/>
      </dsp:txXfrm>
    </dsp:sp>
    <dsp:sp modelId="{A5438C1E-89FB-411C-9EAB-7842FD136D3A}">
      <dsp:nvSpPr>
        <dsp:cNvPr id="0" name=""/>
        <dsp:cNvSpPr/>
      </dsp:nvSpPr>
      <dsp:spPr>
        <a:xfrm>
          <a:off x="272399" y="31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9:00 AM – 9:30</a:t>
          </a:r>
        </a:p>
      </dsp:txBody>
      <dsp:txXfrm>
        <a:off x="293504" y="24221"/>
        <a:ext cx="2178304" cy="390118"/>
      </dsp:txXfrm>
    </dsp:sp>
    <dsp:sp modelId="{0F76540A-83A1-43AF-A915-E9CCF31AD761}">
      <dsp:nvSpPr>
        <dsp:cNvPr id="0" name=""/>
        <dsp:cNvSpPr/>
      </dsp:nvSpPr>
      <dsp:spPr>
        <a:xfrm rot="5400000">
          <a:off x="6785413" y="-3792206"/>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Tools and developer environment overview</a:t>
          </a:r>
        </a:p>
      </dsp:txBody>
      <dsp:txXfrm rot="-5400000">
        <a:off x="2492913" y="517178"/>
        <a:ext cx="8913979" cy="312094"/>
      </dsp:txXfrm>
    </dsp:sp>
    <dsp:sp modelId="{8FF1422C-FB3D-4E40-B9AA-2876EA0039EA}">
      <dsp:nvSpPr>
        <dsp:cNvPr id="0" name=""/>
        <dsp:cNvSpPr/>
      </dsp:nvSpPr>
      <dsp:spPr>
        <a:xfrm>
          <a:off x="272399" y="457060"/>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9:30 – 10:15</a:t>
          </a:r>
        </a:p>
      </dsp:txBody>
      <dsp:txXfrm>
        <a:off x="293504" y="478165"/>
        <a:ext cx="2178304" cy="390118"/>
      </dsp:txXfrm>
    </dsp:sp>
    <dsp:sp modelId="{45F3B3F6-2CED-45D8-B6E2-0409440DA4C3}">
      <dsp:nvSpPr>
        <dsp:cNvPr id="0" name=""/>
        <dsp:cNvSpPr/>
      </dsp:nvSpPr>
      <dsp:spPr>
        <a:xfrm rot="5400000">
          <a:off x="6785413" y="-3338262"/>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1 - Tools and Developer Environment Setup</a:t>
          </a:r>
        </a:p>
      </dsp:txBody>
      <dsp:txXfrm rot="-5400000">
        <a:off x="2492913" y="971122"/>
        <a:ext cx="8913979" cy="312094"/>
      </dsp:txXfrm>
    </dsp:sp>
    <dsp:sp modelId="{4F72D66B-A8F6-4DB6-8FBA-070AAE1CF9EE}">
      <dsp:nvSpPr>
        <dsp:cNvPr id="0" name=""/>
        <dsp:cNvSpPr/>
      </dsp:nvSpPr>
      <dsp:spPr>
        <a:xfrm>
          <a:off x="272399" y="9110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10:15 – 10:45</a:t>
          </a:r>
        </a:p>
      </dsp:txBody>
      <dsp:txXfrm>
        <a:off x="293504" y="932110"/>
        <a:ext cx="2178304" cy="390118"/>
      </dsp:txXfrm>
    </dsp:sp>
    <dsp:sp modelId="{E12892D9-F98F-4E4E-B9C8-0D972EE87560}">
      <dsp:nvSpPr>
        <dsp:cNvPr id="0" name=""/>
        <dsp:cNvSpPr/>
      </dsp:nvSpPr>
      <dsp:spPr>
        <a:xfrm rot="5400000">
          <a:off x="6785413" y="-288431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1425067"/>
        <a:ext cx="8913979" cy="312094"/>
      </dsp:txXfrm>
    </dsp:sp>
    <dsp:sp modelId="{71590097-DEB6-41CE-BD82-632DBACBA39B}">
      <dsp:nvSpPr>
        <dsp:cNvPr id="0" name=""/>
        <dsp:cNvSpPr/>
      </dsp:nvSpPr>
      <dsp:spPr>
        <a:xfrm>
          <a:off x="272399" y="1364949"/>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10:45 – 11:00</a:t>
          </a:r>
        </a:p>
      </dsp:txBody>
      <dsp:txXfrm>
        <a:off x="293504" y="1386054"/>
        <a:ext cx="2178304" cy="390118"/>
      </dsp:txXfrm>
    </dsp:sp>
    <dsp:sp modelId="{E27862F7-10C7-472B-87FB-B72257CD730B}">
      <dsp:nvSpPr>
        <dsp:cNvPr id="0" name=""/>
        <dsp:cNvSpPr/>
      </dsp:nvSpPr>
      <dsp:spPr>
        <a:xfrm rot="5400000">
          <a:off x="6785413" y="-243037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HOL1 - Tools and Developer Environment Setup (Cont'd)</a:t>
          </a:r>
        </a:p>
      </dsp:txBody>
      <dsp:txXfrm rot="-5400000">
        <a:off x="2492913" y="1879011"/>
        <a:ext cx="8913979" cy="312094"/>
      </dsp:txXfrm>
    </dsp:sp>
    <dsp:sp modelId="{350959BE-A20B-4B1B-9A79-239BC65E6964}">
      <dsp:nvSpPr>
        <dsp:cNvPr id="0" name=""/>
        <dsp:cNvSpPr/>
      </dsp:nvSpPr>
      <dsp:spPr>
        <a:xfrm>
          <a:off x="272399" y="1818894"/>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 11:00 -11:30</a:t>
          </a:r>
        </a:p>
      </dsp:txBody>
      <dsp:txXfrm>
        <a:off x="293504" y="1839999"/>
        <a:ext cx="2178304" cy="390118"/>
      </dsp:txXfrm>
    </dsp:sp>
    <dsp:sp modelId="{B61D215C-99BF-4A69-A71B-1F574E932348}">
      <dsp:nvSpPr>
        <dsp:cNvPr id="0" name=""/>
        <dsp:cNvSpPr/>
      </dsp:nvSpPr>
      <dsp:spPr>
        <a:xfrm rot="5400000">
          <a:off x="6785413" y="-1976428"/>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Modern Cloud Apps</a:t>
          </a:r>
          <a:r>
            <a:rPr lang="en-US" sz="2400" b="0" i="0" u="none" kern="1200" dirty="0"/>
            <a:t> + Demo</a:t>
          </a:r>
          <a:endParaRPr lang="en-US" sz="2400" kern="1200" dirty="0"/>
        </a:p>
      </dsp:txBody>
      <dsp:txXfrm rot="-5400000">
        <a:off x="2492913" y="2332956"/>
        <a:ext cx="8913979" cy="312094"/>
      </dsp:txXfrm>
    </dsp:sp>
    <dsp:sp modelId="{9BE55685-5B91-4ED0-A3F3-E0AFDD677C54}">
      <dsp:nvSpPr>
        <dsp:cNvPr id="0" name=""/>
        <dsp:cNvSpPr/>
      </dsp:nvSpPr>
      <dsp:spPr>
        <a:xfrm>
          <a:off x="272399" y="2272838"/>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11:30 - 12:15 PM</a:t>
          </a:r>
        </a:p>
      </dsp:txBody>
      <dsp:txXfrm>
        <a:off x="293504" y="2293943"/>
        <a:ext cx="2178304" cy="390118"/>
      </dsp:txXfrm>
    </dsp:sp>
    <dsp:sp modelId="{400F7EFE-C693-404B-97E3-2D2B46DCED50}">
      <dsp:nvSpPr>
        <dsp:cNvPr id="0" name=""/>
        <dsp:cNvSpPr/>
      </dsp:nvSpPr>
      <dsp:spPr>
        <a:xfrm rot="5400000">
          <a:off x="6785413" y="-1522484"/>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Lunch</a:t>
          </a:r>
        </a:p>
      </dsp:txBody>
      <dsp:txXfrm rot="-5400000">
        <a:off x="2492913" y="2786900"/>
        <a:ext cx="8913979" cy="312094"/>
      </dsp:txXfrm>
    </dsp:sp>
    <dsp:sp modelId="{A22C4155-616D-4F4C-A223-723BEA428ED7}">
      <dsp:nvSpPr>
        <dsp:cNvPr id="0" name=""/>
        <dsp:cNvSpPr/>
      </dsp:nvSpPr>
      <dsp:spPr>
        <a:xfrm>
          <a:off x="272399" y="2726783"/>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12:15 -1:00</a:t>
          </a:r>
        </a:p>
      </dsp:txBody>
      <dsp:txXfrm>
        <a:off x="293504" y="2747888"/>
        <a:ext cx="2178304" cy="390118"/>
      </dsp:txXfrm>
    </dsp:sp>
    <dsp:sp modelId="{D43E34EF-5CE0-465E-BECF-EAD8EAC9838E}">
      <dsp:nvSpPr>
        <dsp:cNvPr id="0" name=""/>
        <dsp:cNvSpPr/>
      </dsp:nvSpPr>
      <dsp:spPr>
        <a:xfrm rot="5400000">
          <a:off x="6785413" y="-1068539"/>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2 - Modern Cloud Apps</a:t>
          </a:r>
        </a:p>
      </dsp:txBody>
      <dsp:txXfrm rot="-5400000">
        <a:off x="2492913" y="3240845"/>
        <a:ext cx="8913979" cy="312094"/>
      </dsp:txXfrm>
    </dsp:sp>
    <dsp:sp modelId="{FBCD6E4D-02F9-4B96-B891-81E6D680DC0C}">
      <dsp:nvSpPr>
        <dsp:cNvPr id="0" name=""/>
        <dsp:cNvSpPr/>
      </dsp:nvSpPr>
      <dsp:spPr>
        <a:xfrm>
          <a:off x="272399" y="3180727"/>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1:00 - 2:00</a:t>
          </a:r>
        </a:p>
      </dsp:txBody>
      <dsp:txXfrm>
        <a:off x="293504" y="3201832"/>
        <a:ext cx="2178304" cy="390118"/>
      </dsp:txXfrm>
    </dsp:sp>
    <dsp:sp modelId="{FC331AB9-0D83-4CC7-9D27-73A841AB883D}">
      <dsp:nvSpPr>
        <dsp:cNvPr id="0" name=""/>
        <dsp:cNvSpPr/>
      </dsp:nvSpPr>
      <dsp:spPr>
        <a:xfrm rot="5400000">
          <a:off x="6785413" y="-614595"/>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3694789"/>
        <a:ext cx="8913979" cy="312094"/>
      </dsp:txXfrm>
    </dsp:sp>
    <dsp:sp modelId="{0EF06FAD-3524-4BD1-B078-697A8FAE965D}">
      <dsp:nvSpPr>
        <dsp:cNvPr id="0" name=""/>
        <dsp:cNvSpPr/>
      </dsp:nvSpPr>
      <dsp:spPr>
        <a:xfrm>
          <a:off x="272399" y="3634672"/>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2:00 - 2:15</a:t>
          </a:r>
        </a:p>
      </dsp:txBody>
      <dsp:txXfrm>
        <a:off x="293504" y="3655777"/>
        <a:ext cx="2178304" cy="390118"/>
      </dsp:txXfrm>
    </dsp:sp>
    <dsp:sp modelId="{80AC146E-A9F7-4B60-B06C-7F0E6092BDB4}">
      <dsp:nvSpPr>
        <dsp:cNvPr id="0" name=""/>
        <dsp:cNvSpPr/>
      </dsp:nvSpPr>
      <dsp:spPr>
        <a:xfrm rot="5400000">
          <a:off x="6785413" y="-160650"/>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and Office365 APIs Overview</a:t>
          </a:r>
          <a:r>
            <a:rPr lang="en-US" sz="2400" b="0" i="0" u="none" kern="1200" dirty="0"/>
            <a:t> + Demos</a:t>
          </a:r>
          <a:endParaRPr lang="en-US" sz="2400" kern="1200" dirty="0"/>
        </a:p>
      </dsp:txBody>
      <dsp:txXfrm rot="-5400000">
        <a:off x="2492913" y="4148734"/>
        <a:ext cx="8913979" cy="312094"/>
      </dsp:txXfrm>
    </dsp:sp>
    <dsp:sp modelId="{B33B9E8A-E9A9-4A69-9E54-CDC82E49B1FD}">
      <dsp:nvSpPr>
        <dsp:cNvPr id="0" name=""/>
        <dsp:cNvSpPr/>
      </dsp:nvSpPr>
      <dsp:spPr>
        <a:xfrm>
          <a:off x="272399" y="40886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2:15 - 3:15</a:t>
          </a:r>
        </a:p>
      </dsp:txBody>
      <dsp:txXfrm>
        <a:off x="293504" y="4109721"/>
        <a:ext cx="2178304" cy="390118"/>
      </dsp:txXfrm>
    </dsp:sp>
    <dsp:sp modelId="{34CC8437-3B2F-4B76-B5DF-2EE06EE97321}">
      <dsp:nvSpPr>
        <dsp:cNvPr id="0" name=""/>
        <dsp:cNvSpPr/>
      </dsp:nvSpPr>
      <dsp:spPr>
        <a:xfrm rot="5400000">
          <a:off x="6785413" y="29329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3 - Identity and Office365 APIs</a:t>
          </a:r>
        </a:p>
      </dsp:txBody>
      <dsp:txXfrm rot="-5400000">
        <a:off x="2492913" y="4602677"/>
        <a:ext cx="8913979" cy="312094"/>
      </dsp:txXfrm>
    </dsp:sp>
    <dsp:sp modelId="{BA362265-BFC7-4AAA-9A72-FAE87330D06A}">
      <dsp:nvSpPr>
        <dsp:cNvPr id="0" name=""/>
        <dsp:cNvSpPr/>
      </dsp:nvSpPr>
      <dsp:spPr>
        <a:xfrm>
          <a:off x="272399" y="4542561"/>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3:15 - 4:45</a:t>
          </a:r>
        </a:p>
      </dsp:txBody>
      <dsp:txXfrm>
        <a:off x="293504" y="4563666"/>
        <a:ext cx="2178304" cy="390118"/>
      </dsp:txXfrm>
    </dsp:sp>
    <dsp:sp modelId="{156A4FBD-5C59-4C21-B9DB-EA5715FD3136}">
      <dsp:nvSpPr>
        <dsp:cNvPr id="0" name=""/>
        <dsp:cNvSpPr/>
      </dsp:nvSpPr>
      <dsp:spPr>
        <a:xfrm rot="5400000">
          <a:off x="6785413" y="74723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Q&amp;A</a:t>
          </a:r>
        </a:p>
      </dsp:txBody>
      <dsp:txXfrm rot="-5400000">
        <a:off x="2492913" y="5056621"/>
        <a:ext cx="8913979" cy="312094"/>
      </dsp:txXfrm>
    </dsp:sp>
    <dsp:sp modelId="{4402A6D0-E73F-47D7-AFAB-86D03A52490D}">
      <dsp:nvSpPr>
        <dsp:cNvPr id="0" name=""/>
        <dsp:cNvSpPr/>
      </dsp:nvSpPr>
      <dsp:spPr>
        <a:xfrm>
          <a:off x="272399" y="49965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4:45 - 5:00</a:t>
          </a:r>
        </a:p>
      </dsp:txBody>
      <dsp:txXfrm>
        <a:off x="293504" y="5017610"/>
        <a:ext cx="2178304" cy="3901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718097" y="-419211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Recap</a:t>
          </a:r>
          <a:endParaRPr lang="en-US" sz="2400" kern="1200" dirty="0"/>
        </a:p>
      </dsp:txBody>
      <dsp:txXfrm rot="-5400000">
        <a:off x="2479628" y="63234"/>
        <a:ext cx="8805916" cy="312094"/>
      </dsp:txXfrm>
    </dsp:sp>
    <dsp:sp modelId="{EC1EB1B5-90A7-493B-AD9C-BA31EA560306}">
      <dsp:nvSpPr>
        <dsp:cNvPr id="0" name=""/>
        <dsp:cNvSpPr/>
      </dsp:nvSpPr>
      <dsp:spPr>
        <a:xfrm>
          <a:off x="449020" y="3116"/>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9:00 AM-9:15</a:t>
          </a:r>
          <a:endParaRPr lang="en-US" sz="1900" kern="1200" dirty="0"/>
        </a:p>
      </dsp:txBody>
      <dsp:txXfrm>
        <a:off x="470124" y="24220"/>
        <a:ext cx="1988400" cy="390119"/>
      </dsp:txXfrm>
    </dsp:sp>
    <dsp:sp modelId="{98997997-98D1-4045-81E0-9243CD594E5D}">
      <dsp:nvSpPr>
        <dsp:cNvPr id="0" name=""/>
        <dsp:cNvSpPr/>
      </dsp:nvSpPr>
      <dsp:spPr>
        <a:xfrm rot="5400000">
          <a:off x="6718097" y="-3738175"/>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DevOps with </a:t>
          </a:r>
          <a:r>
            <a:rPr lang="en-US" sz="2400" b="0" i="0" u="none" kern="1200"/>
            <a:t>Azure Services + </a:t>
          </a:r>
          <a:r>
            <a:rPr lang="en-US" sz="2400" b="0" i="0" u="none" kern="1200" dirty="0"/>
            <a:t>Demo</a:t>
          </a:r>
          <a:endParaRPr lang="en-US" sz="2400" kern="1200" dirty="0"/>
        </a:p>
      </dsp:txBody>
      <dsp:txXfrm rot="-5400000">
        <a:off x="2479628" y="517178"/>
        <a:ext cx="8805916" cy="312094"/>
      </dsp:txXfrm>
    </dsp:sp>
    <dsp:sp modelId="{BE3EDFDA-3F7A-4C2E-8E05-24C88FC3829B}">
      <dsp:nvSpPr>
        <dsp:cNvPr id="0" name=""/>
        <dsp:cNvSpPr/>
      </dsp:nvSpPr>
      <dsp:spPr>
        <a:xfrm>
          <a:off x="449020" y="4570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9:15 - 10:00</a:t>
          </a:r>
          <a:endParaRPr lang="en-US" sz="1900" kern="1200" dirty="0"/>
        </a:p>
      </dsp:txBody>
      <dsp:txXfrm>
        <a:off x="470124" y="478164"/>
        <a:ext cx="1988400" cy="390119"/>
      </dsp:txXfrm>
    </dsp:sp>
    <dsp:sp modelId="{54F29C5A-0C6D-4587-87C8-30905D844F15}">
      <dsp:nvSpPr>
        <dsp:cNvPr id="0" name=""/>
        <dsp:cNvSpPr/>
      </dsp:nvSpPr>
      <dsp:spPr>
        <a:xfrm rot="5400000">
          <a:off x="6718097" y="-3284231"/>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971122"/>
        <a:ext cx="8805916" cy="312094"/>
      </dsp:txXfrm>
    </dsp:sp>
    <dsp:sp modelId="{7F2A1588-C4A7-4418-8F86-D615469ACC8F}">
      <dsp:nvSpPr>
        <dsp:cNvPr id="0" name=""/>
        <dsp:cNvSpPr/>
      </dsp:nvSpPr>
      <dsp:spPr>
        <a:xfrm>
          <a:off x="449020" y="91100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10:00 - 	10:15</a:t>
          </a:r>
          <a:endParaRPr lang="en-US" sz="1900" kern="1200" dirty="0"/>
        </a:p>
      </dsp:txBody>
      <dsp:txXfrm>
        <a:off x="470124" y="932109"/>
        <a:ext cx="1988400" cy="390119"/>
      </dsp:txXfrm>
    </dsp:sp>
    <dsp:sp modelId="{305D479E-3E82-4E40-8591-7920046044CA}">
      <dsp:nvSpPr>
        <dsp:cNvPr id="0" name=""/>
        <dsp:cNvSpPr/>
      </dsp:nvSpPr>
      <dsp:spPr>
        <a:xfrm rot="5400000">
          <a:off x="6718097" y="-2830286"/>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4 - Continuous integration with VSTS</a:t>
          </a:r>
          <a:endParaRPr lang="en-US" sz="2400" kern="1200" dirty="0"/>
        </a:p>
      </dsp:txBody>
      <dsp:txXfrm rot="-5400000">
        <a:off x="2479628" y="1425067"/>
        <a:ext cx="8805916" cy="312094"/>
      </dsp:txXfrm>
    </dsp:sp>
    <dsp:sp modelId="{A95FCAC1-A86A-49E6-93F3-35518D1CB588}">
      <dsp:nvSpPr>
        <dsp:cNvPr id="0" name=""/>
        <dsp:cNvSpPr/>
      </dsp:nvSpPr>
      <dsp:spPr>
        <a:xfrm>
          <a:off x="449020" y="1364949"/>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10:15 - 11:15</a:t>
          </a:r>
          <a:endParaRPr lang="en-US" sz="1900" kern="1200" dirty="0"/>
        </a:p>
      </dsp:txBody>
      <dsp:txXfrm>
        <a:off x="470124" y="1386053"/>
        <a:ext cx="1988400" cy="390119"/>
      </dsp:txXfrm>
    </dsp:sp>
    <dsp:sp modelId="{7D841E58-123D-4354-A16F-013633AFBD3A}">
      <dsp:nvSpPr>
        <dsp:cNvPr id="0" name=""/>
        <dsp:cNvSpPr/>
      </dsp:nvSpPr>
      <dsp:spPr>
        <a:xfrm rot="5400000">
          <a:off x="6718097" y="-2376342"/>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(ARM) + Demo</a:t>
          </a:r>
          <a:endParaRPr lang="en-US" sz="2400" kern="1200" dirty="0"/>
        </a:p>
      </dsp:txBody>
      <dsp:txXfrm rot="-5400000">
        <a:off x="2479628" y="1879011"/>
        <a:ext cx="8805916" cy="312094"/>
      </dsp:txXfrm>
    </dsp:sp>
    <dsp:sp modelId="{9315BC47-31EE-4CB8-8DAE-86843AE51B70}">
      <dsp:nvSpPr>
        <dsp:cNvPr id="0" name=""/>
        <dsp:cNvSpPr/>
      </dsp:nvSpPr>
      <dsp:spPr>
        <a:xfrm>
          <a:off x="449020" y="1818893"/>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11:15 - 12:00 PM</a:t>
          </a:r>
          <a:endParaRPr lang="en-US" sz="1900" kern="1200" dirty="0"/>
        </a:p>
      </dsp:txBody>
      <dsp:txXfrm>
        <a:off x="470124" y="1839997"/>
        <a:ext cx="1988400" cy="390119"/>
      </dsp:txXfrm>
    </dsp:sp>
    <dsp:sp modelId="{3924DC22-42FB-4A35-90F3-3F70DC1B413B}">
      <dsp:nvSpPr>
        <dsp:cNvPr id="0" name=""/>
        <dsp:cNvSpPr/>
      </dsp:nvSpPr>
      <dsp:spPr>
        <a:xfrm rot="5400000">
          <a:off x="6718097" y="-1922398"/>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Lunch</a:t>
          </a:r>
          <a:endParaRPr lang="en-US" sz="2400" kern="1200" dirty="0"/>
        </a:p>
      </dsp:txBody>
      <dsp:txXfrm rot="-5400000">
        <a:off x="2479628" y="2332955"/>
        <a:ext cx="8805916" cy="312094"/>
      </dsp:txXfrm>
    </dsp:sp>
    <dsp:sp modelId="{9AA9F4C6-7CDE-4287-AB42-7935505FC6A7}">
      <dsp:nvSpPr>
        <dsp:cNvPr id="0" name=""/>
        <dsp:cNvSpPr/>
      </dsp:nvSpPr>
      <dsp:spPr>
        <a:xfrm>
          <a:off x="449020" y="2272838"/>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12:00 - 1:00</a:t>
          </a:r>
          <a:endParaRPr lang="en-US" sz="1900" kern="1200" dirty="0"/>
        </a:p>
      </dsp:txBody>
      <dsp:txXfrm>
        <a:off x="470124" y="2293942"/>
        <a:ext cx="1988400" cy="390119"/>
      </dsp:txXfrm>
    </dsp:sp>
    <dsp:sp modelId="{A98CB637-414B-4235-9322-CDB9B3AB4396}">
      <dsp:nvSpPr>
        <dsp:cNvPr id="0" name=""/>
        <dsp:cNvSpPr/>
      </dsp:nvSpPr>
      <dsp:spPr>
        <a:xfrm rot="5400000">
          <a:off x="6718097" y="-146845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5 - Infrastructure as code (ARM)</a:t>
          </a:r>
          <a:endParaRPr lang="en-US" sz="2400" kern="1200" dirty="0"/>
        </a:p>
      </dsp:txBody>
      <dsp:txXfrm rot="-5400000">
        <a:off x="2479628" y="2786900"/>
        <a:ext cx="8805916" cy="312094"/>
      </dsp:txXfrm>
    </dsp:sp>
    <dsp:sp modelId="{050F393B-63AE-4969-8E65-7A35A5A012B7}">
      <dsp:nvSpPr>
        <dsp:cNvPr id="0" name=""/>
        <dsp:cNvSpPr/>
      </dsp:nvSpPr>
      <dsp:spPr>
        <a:xfrm>
          <a:off x="449020" y="2726782"/>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1:00 - 2:00</a:t>
          </a:r>
          <a:endParaRPr lang="en-US" sz="1900" kern="1200" dirty="0"/>
        </a:p>
      </dsp:txBody>
      <dsp:txXfrm>
        <a:off x="470124" y="2747886"/>
        <a:ext cx="1988400" cy="390119"/>
      </dsp:txXfrm>
    </dsp:sp>
    <dsp:sp modelId="{834F7C11-0897-40E6-B2BA-5A8F6FE36D85}">
      <dsp:nvSpPr>
        <dsp:cNvPr id="0" name=""/>
        <dsp:cNvSpPr/>
      </dsp:nvSpPr>
      <dsp:spPr>
        <a:xfrm rot="5400000">
          <a:off x="6718097" y="-101450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3240844"/>
        <a:ext cx="8805916" cy="312094"/>
      </dsp:txXfrm>
    </dsp:sp>
    <dsp:sp modelId="{5201838D-804B-4A34-8E4A-7EC6008DE4E7}">
      <dsp:nvSpPr>
        <dsp:cNvPr id="0" name=""/>
        <dsp:cNvSpPr/>
      </dsp:nvSpPr>
      <dsp:spPr>
        <a:xfrm>
          <a:off x="449020" y="3180727"/>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2:00 - 2:15</a:t>
          </a:r>
          <a:endParaRPr lang="en-US" sz="1900" kern="1200" dirty="0"/>
        </a:p>
      </dsp:txBody>
      <dsp:txXfrm>
        <a:off x="470124" y="3201831"/>
        <a:ext cx="1988400" cy="390119"/>
      </dsp:txXfrm>
    </dsp:sp>
    <dsp:sp modelId="{5A1F3ACD-366F-49BC-8AFF-1280C8CECD08}">
      <dsp:nvSpPr>
        <dsp:cNvPr id="0" name=""/>
        <dsp:cNvSpPr/>
      </dsp:nvSpPr>
      <dsp:spPr>
        <a:xfrm rot="5400000">
          <a:off x="6718097" y="-560564"/>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Monitoring  Lecture + Demo</a:t>
          </a:r>
          <a:endParaRPr lang="en-US" sz="2400" kern="1200" dirty="0"/>
        </a:p>
      </dsp:txBody>
      <dsp:txXfrm rot="-5400000">
        <a:off x="2479628" y="3694789"/>
        <a:ext cx="8805916" cy="312094"/>
      </dsp:txXfrm>
    </dsp:sp>
    <dsp:sp modelId="{96A5357F-26FB-46B9-AC76-401E637DCA6D}">
      <dsp:nvSpPr>
        <dsp:cNvPr id="0" name=""/>
        <dsp:cNvSpPr/>
      </dsp:nvSpPr>
      <dsp:spPr>
        <a:xfrm>
          <a:off x="449020" y="3634671"/>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2:15 - 3:00</a:t>
          </a:r>
          <a:endParaRPr lang="en-US" sz="1900" kern="1200" dirty="0"/>
        </a:p>
      </dsp:txBody>
      <dsp:txXfrm>
        <a:off x="470124" y="3655775"/>
        <a:ext cx="1988400" cy="390119"/>
      </dsp:txXfrm>
    </dsp:sp>
    <dsp:sp modelId="{5C094C1F-0A4B-4924-94B4-9EF233FD65DC}">
      <dsp:nvSpPr>
        <dsp:cNvPr id="0" name=""/>
        <dsp:cNvSpPr/>
      </dsp:nvSpPr>
      <dsp:spPr>
        <a:xfrm rot="5400000">
          <a:off x="6718097" y="-106620"/>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6 - </a:t>
          </a:r>
          <a:r>
            <a:rPr lang="en-US" sz="2400" kern="1200" dirty="0"/>
            <a:t>Monitoring applications with App Insights</a:t>
          </a:r>
        </a:p>
      </dsp:txBody>
      <dsp:txXfrm rot="-5400000">
        <a:off x="2479628" y="4148733"/>
        <a:ext cx="8805916" cy="312094"/>
      </dsp:txXfrm>
    </dsp:sp>
    <dsp:sp modelId="{7D920196-9617-466A-B09A-F7961BB9A172}">
      <dsp:nvSpPr>
        <dsp:cNvPr id="0" name=""/>
        <dsp:cNvSpPr/>
      </dsp:nvSpPr>
      <dsp:spPr>
        <a:xfrm>
          <a:off x="449020" y="408861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3:00 - 4:00</a:t>
          </a:r>
          <a:endParaRPr lang="en-US" sz="1900" kern="1200" dirty="0"/>
        </a:p>
      </dsp:txBody>
      <dsp:txXfrm>
        <a:off x="470124" y="4109719"/>
        <a:ext cx="1988400" cy="390119"/>
      </dsp:txXfrm>
    </dsp:sp>
    <dsp:sp modelId="{CE892AC9-582D-4780-B830-4A06AD9AC9FF}">
      <dsp:nvSpPr>
        <dsp:cNvPr id="0" name=""/>
        <dsp:cNvSpPr/>
      </dsp:nvSpPr>
      <dsp:spPr>
        <a:xfrm rot="5400000">
          <a:off x="6718097" y="34732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fr-FR" sz="2400" b="0" i="0" u="none" kern="1200" dirty="0"/>
            <a:t>Cloud Building Blocks Containers (Docker, ACS) and </a:t>
          </a:r>
          <a:r>
            <a:rPr lang="fr-FR" sz="2400" b="0" i="0" u="none" kern="1200" dirty="0" err="1"/>
            <a:t>other</a:t>
          </a:r>
          <a:endParaRPr lang="fr-FR" sz="2400" kern="1200" dirty="0"/>
        </a:p>
      </dsp:txBody>
      <dsp:txXfrm rot="-5400000">
        <a:off x="2479628" y="4602676"/>
        <a:ext cx="8805916" cy="312094"/>
      </dsp:txXfrm>
    </dsp:sp>
    <dsp:sp modelId="{E6A402E3-81A1-4561-9072-A0080B31C16A}">
      <dsp:nvSpPr>
        <dsp:cNvPr id="0" name=""/>
        <dsp:cNvSpPr/>
      </dsp:nvSpPr>
      <dsp:spPr>
        <a:xfrm>
          <a:off x="449020" y="45425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4:00 - 4:45</a:t>
          </a:r>
          <a:endParaRPr lang="fr-FR" sz="1900" kern="1200" dirty="0"/>
        </a:p>
      </dsp:txBody>
      <dsp:txXfrm>
        <a:off x="470124" y="4563664"/>
        <a:ext cx="1988400" cy="390119"/>
      </dsp:txXfrm>
    </dsp:sp>
    <dsp:sp modelId="{418F4657-93DC-4855-801A-4AC6B081544E}">
      <dsp:nvSpPr>
        <dsp:cNvPr id="0" name=""/>
        <dsp:cNvSpPr/>
      </dsp:nvSpPr>
      <dsp:spPr>
        <a:xfrm rot="5400000">
          <a:off x="6718934" y="823191"/>
          <a:ext cx="345862" cy="877895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pt-BR" sz="2400" b="0" i="0" u="none" kern="1200" dirty="0"/>
            <a:t>Q&amp;A</a:t>
          </a:r>
          <a:endParaRPr lang="pt-BR" sz="2400" kern="1200" dirty="0"/>
        </a:p>
      </dsp:txBody>
      <dsp:txXfrm rot="-5400000">
        <a:off x="2502389" y="5056620"/>
        <a:ext cx="8762069" cy="312094"/>
      </dsp:txXfrm>
    </dsp:sp>
    <dsp:sp modelId="{98BE21F9-802A-4A95-8649-5870831CAA4F}">
      <dsp:nvSpPr>
        <dsp:cNvPr id="0" name=""/>
        <dsp:cNvSpPr/>
      </dsp:nvSpPr>
      <dsp:spPr>
        <a:xfrm>
          <a:off x="449020" y="4996504"/>
          <a:ext cx="205336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2889250">
            <a:lnSpc>
              <a:spcPct val="90000"/>
            </a:lnSpc>
            <a:spcBef>
              <a:spcPct val="0"/>
            </a:spcBef>
            <a:spcAft>
              <a:spcPct val="35000"/>
            </a:spcAft>
            <a:buNone/>
          </a:pPr>
          <a:r>
            <a:rPr lang="pt-BR" b="0" i="0" u="none" kern="1200" dirty="0"/>
            <a:t>4:45 - 5:00</a:t>
          </a:r>
          <a:endParaRPr lang="fr-FR" sz="2400" kern="1200" dirty="0"/>
        </a:p>
      </dsp:txBody>
      <dsp:txXfrm>
        <a:off x="470124" y="5017608"/>
        <a:ext cx="2011160" cy="3901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1/16/2017 12:12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1/16/2017 12:12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1/16/2017 12:12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1/16/2017 12:12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068757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1/16/2017 12:12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632511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1/16/2017 12:12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4132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1419839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a:t>
            </a:r>
            <a:r>
              <a:rPr lang="en-US" baseline="0"/>
              <a:t>the 38 </a:t>
            </a:r>
            <a:r>
              <a:rPr lang="en-US" baseline="0" dirty="0"/>
              <a:t>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7</a:t>
            </a:fld>
            <a:endParaRPr lang="en-US" dirty="0"/>
          </a:p>
        </p:txBody>
      </p:sp>
    </p:spTree>
    <p:extLst>
      <p:ext uri="{BB962C8B-B14F-4D97-AF65-F5344CB8AC3E}">
        <p14:creationId xmlns:p14="http://schemas.microsoft.com/office/powerpoint/2010/main" val="3986701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Once they stood in the data center, that’s when it hit them.  Once Vincent Capezuto, CTO for Aireon, stood in the data center and saw the massive size of an Azure data center, he understood the massive scale opportunity, one that he wanted to leverage.  His next question was even more telling: “How many of these data centers do you have?” </a:t>
            </a:r>
          </a:p>
          <a:p>
            <a:pPr lvl="0"/>
            <a:endParaRPr lang="en-US" sz="1200" b="1" kern="1200" dirty="0">
              <a:solidFill>
                <a:schemeClr val="tx1"/>
              </a:solidFill>
              <a:effectLst/>
              <a:latin typeface="Segoe UI Light" pitchFamily="34" charset="0"/>
              <a:ea typeface="ＭＳ Ｐゴシック" charset="0"/>
              <a:cs typeface="ＭＳ Ｐゴシック" charset="0"/>
            </a:endParaRP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ＭＳ Ｐゴシック" charset="0"/>
                <a:cs typeface="ＭＳ Ｐゴシック" charset="0"/>
              </a:rPr>
              <a:t>This is SUCH a big investment – it’s a game for only very few.  It’s not new for us – we have been doing this for our own services and our consumer/web properties for 20+ years. We continue to innovate, with high efficiency solutions, and at this scale it enables us to reduce our operating cost and reduce the cost of our services.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ＭＳ Ｐゴシック" charset="0"/>
              <a:cs typeface="ＭＳ Ｐゴシック" charset="0"/>
            </a:endParaRP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ＭＳ Ｐゴシック" charset="0"/>
                <a:cs typeface="ＭＳ Ｐゴシック" charset="0"/>
              </a:rPr>
              <a:t>We will be in the major places, but not everywhere – we have Azure Stack/Hosters for that.</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2669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9</a:t>
            </a:fld>
            <a:endParaRPr lang="en-US" dirty="0"/>
          </a:p>
        </p:txBody>
      </p:sp>
    </p:spTree>
    <p:extLst>
      <p:ext uri="{BB962C8B-B14F-4D97-AF65-F5344CB8AC3E}">
        <p14:creationId xmlns:p14="http://schemas.microsoft.com/office/powerpoint/2010/main" val="2422044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13</a:t>
            </a:fld>
            <a:endParaRPr lang="en-US" dirty="0"/>
          </a:p>
        </p:txBody>
      </p:sp>
    </p:spTree>
    <p:extLst>
      <p:ext uri="{BB962C8B-B14F-4D97-AF65-F5344CB8AC3E}">
        <p14:creationId xmlns:p14="http://schemas.microsoft.com/office/powerpoint/2010/main" val="835921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14</a:t>
            </a:fld>
            <a:endParaRPr lang="en-US" dirty="0"/>
          </a:p>
        </p:txBody>
      </p:sp>
    </p:spTree>
    <p:extLst>
      <p:ext uri="{BB962C8B-B14F-4D97-AF65-F5344CB8AC3E}">
        <p14:creationId xmlns:p14="http://schemas.microsoft.com/office/powerpoint/2010/main" val="2260396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steps</a:t>
            </a:r>
          </a:p>
          <a:p>
            <a:r>
              <a:rPr lang="en-US" dirty="0"/>
              <a:t>Show site</a:t>
            </a:r>
          </a:p>
          <a:p>
            <a:r>
              <a:rPr lang="en-US" dirty="0"/>
              <a:t>Login with Azure AD</a:t>
            </a:r>
          </a:p>
          <a:p>
            <a:r>
              <a:rPr lang="en-US" dirty="0"/>
              <a:t>Create</a:t>
            </a:r>
            <a:r>
              <a:rPr lang="en-US" baseline="0" dirty="0"/>
              <a:t> new incident</a:t>
            </a:r>
          </a:p>
          <a:p>
            <a:r>
              <a:rPr lang="en-US" baseline="0" dirty="0"/>
              <a:t>Show dashboard</a:t>
            </a:r>
          </a:p>
          <a:p>
            <a:r>
              <a:rPr lang="en-US" baseline="0" dirty="0"/>
              <a:t>Show profile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1/16/2017 12:12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539662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image" Target="../media/image7.png"/><Relationship Id="rId2" Type="http://schemas.openxmlformats.org/officeDocument/2006/relationships/slideLayout" Target="../slideLayouts/slideLayout46.xml"/><Relationship Id="rId16" Type="http://schemas.openxmlformats.org/officeDocument/2006/relationships/theme" Target="../theme/theme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1.xml"/><Relationship Id="rId1" Type="http://schemas.openxmlformats.org/officeDocument/2006/relationships/tags" Target="../tags/tag1.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41.emf"/><Relationship Id="rId3" Type="http://schemas.openxmlformats.org/officeDocument/2006/relationships/notesSlide" Target="../notesSlides/notesSlide10.xml"/><Relationship Id="rId7" Type="http://schemas.openxmlformats.org/officeDocument/2006/relationships/image" Target="../media/image35.emf"/><Relationship Id="rId12" Type="http://schemas.openxmlformats.org/officeDocument/2006/relationships/image" Target="../media/image40.emf"/><Relationship Id="rId2" Type="http://schemas.openxmlformats.org/officeDocument/2006/relationships/slideLayout" Target="../slideLayouts/slideLayout11.xml"/><Relationship Id="rId16" Type="http://schemas.openxmlformats.org/officeDocument/2006/relationships/image" Target="../media/image44.png"/><Relationship Id="rId1" Type="http://schemas.openxmlformats.org/officeDocument/2006/relationships/tags" Target="../tags/tag2.xml"/><Relationship Id="rId6" Type="http://schemas.openxmlformats.org/officeDocument/2006/relationships/image" Target="../media/image34.emf"/><Relationship Id="rId11" Type="http://schemas.openxmlformats.org/officeDocument/2006/relationships/image" Target="../media/image39.emf"/><Relationship Id="rId5" Type="http://schemas.openxmlformats.org/officeDocument/2006/relationships/image" Target="../media/image33.png"/><Relationship Id="rId15" Type="http://schemas.openxmlformats.org/officeDocument/2006/relationships/image" Target="../media/image43.emf"/><Relationship Id="rId10" Type="http://schemas.openxmlformats.org/officeDocument/2006/relationships/image" Target="../media/image38.emf"/><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and Overview</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2125662"/>
            <a:ext cx="11885514" cy="2182284"/>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4174190543"/>
              </p:ext>
            </p:extLst>
          </p:nvPr>
        </p:nvGraphicFramePr>
        <p:xfrm>
          <a:off x="467184" y="1291792"/>
          <a:ext cx="11696176" cy="5353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nvPr>
        </p:nvGraphicFramePr>
        <p:xfrm>
          <a:off x="467183" y="1251242"/>
          <a:ext cx="11696176" cy="5393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ext uri="{D42A27DB-BD31-4B8C-83A1-F6EECF244321}">
                <p14:modId xmlns:p14="http://schemas.microsoft.com/office/powerpoint/2010/main" val="1292767303"/>
              </p:ext>
            </p:extLst>
          </p:nvPr>
        </p:nvGraphicFramePr>
        <p:xfrm>
          <a:off x="467183" y="1212849"/>
          <a:ext cx="11696176" cy="543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30798938"/>
              </p:ext>
            </p:extLst>
          </p:nvPr>
        </p:nvGraphicFramePr>
        <p:xfrm>
          <a:off x="412753" y="1212849"/>
          <a:ext cx="11751450" cy="5431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3730252"/>
          </a:xfrm>
        </p:spPr>
        <p:txBody>
          <a:bodyPr/>
          <a:lstStyle/>
          <a:p>
            <a:pPr marL="0" indent="0">
              <a:buNone/>
            </a:pPr>
            <a:r>
              <a:rPr lang="en-US" dirty="0"/>
              <a:t>HOL 1 - Tools and Developer Environment Setup</a:t>
            </a:r>
          </a:p>
          <a:p>
            <a:pPr marL="0" indent="0">
              <a:buNone/>
            </a:pPr>
            <a:r>
              <a:rPr lang="en-US" dirty="0"/>
              <a:t>HOL 2 - Modern Cloud Apps</a:t>
            </a:r>
          </a:p>
          <a:p>
            <a:pPr marL="0" indent="0">
              <a:buNone/>
            </a:pPr>
            <a:r>
              <a:rPr lang="en-US" dirty="0"/>
              <a:t>HOL 3 - Identity and Office365 APIs</a:t>
            </a:r>
          </a:p>
          <a:p>
            <a:pPr marL="0" indent="0">
              <a:buNone/>
            </a:pPr>
            <a:r>
              <a:rPr lang="en-US" dirty="0"/>
              <a:t>HOL 4 - DevOps Continuous integration</a:t>
            </a:r>
          </a:p>
          <a:p>
            <a:pPr marL="0" indent="0">
              <a:buNone/>
            </a:pPr>
            <a:r>
              <a:rPr lang="en-US" dirty="0"/>
              <a:t>HOL 5 - Infrastructure as code</a:t>
            </a:r>
          </a:p>
          <a:p>
            <a:pPr marL="0" indent="0">
              <a:buNone/>
            </a:pPr>
            <a:r>
              <a:rPr lang="en-US" dirty="0"/>
              <a:t>HOL 6 - Monitoring</a:t>
            </a:r>
          </a:p>
        </p:txBody>
      </p:sp>
      <p:sp>
        <p:nvSpPr>
          <p:cNvPr id="6" name="Title 5"/>
          <p:cNvSpPr>
            <a:spLocks noGrp="1"/>
          </p:cNvSpPr>
          <p:nvPr>
            <p:ph type="title"/>
          </p:nvPr>
        </p:nvSpPr>
        <p:spPr/>
        <p:txBody>
          <a:bodyPr/>
          <a:lstStyle/>
          <a:p>
            <a:r>
              <a:rPr lang="en-US" dirty="0"/>
              <a:t>HOL Agenda</a:t>
            </a:r>
          </a:p>
        </p:txBody>
      </p:sp>
    </p:spTree>
    <p:extLst>
      <p:ext uri="{BB962C8B-B14F-4D97-AF65-F5344CB8AC3E}">
        <p14:creationId xmlns:p14="http://schemas.microsoft.com/office/powerpoint/2010/main" val="2441929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 to Scenario</a:t>
            </a:r>
          </a:p>
        </p:txBody>
      </p:sp>
      <p:sp>
        <p:nvSpPr>
          <p:cNvPr id="5" name="Text Placeholder 4"/>
          <p:cNvSpPr>
            <a:spLocks noGrp="1"/>
          </p:cNvSpPr>
          <p:nvPr>
            <p:ph type="body" sz="quarter" idx="10"/>
          </p:nvPr>
        </p:nvSpPr>
        <p:spPr>
          <a:xfrm>
            <a:off x="274638" y="1212850"/>
            <a:ext cx="11887200" cy="5355312"/>
          </a:xfrm>
        </p:spPr>
        <p:txBody>
          <a:bodyPr/>
          <a:lstStyle/>
          <a:p>
            <a:r>
              <a:rPr lang="en-US" dirty="0"/>
              <a:t>City Power &amp; Light is looking to use cloud capabilities</a:t>
            </a:r>
          </a:p>
          <a:p>
            <a:endParaRPr lang="en-US" dirty="0"/>
          </a:p>
          <a:p>
            <a:r>
              <a:rPr lang="en-US" dirty="0"/>
              <a:t>Would to allow field workers the ability capture incidents</a:t>
            </a:r>
          </a:p>
          <a:p>
            <a:endParaRPr lang="en-US" dirty="0"/>
          </a:p>
          <a:p>
            <a:r>
              <a:rPr lang="en-US" dirty="0"/>
              <a:t>Would like to provide photo upload capability</a:t>
            </a:r>
          </a:p>
          <a:p>
            <a:endParaRPr lang="en-US" dirty="0"/>
          </a:p>
          <a:p>
            <a:r>
              <a:rPr lang="en-US" dirty="0"/>
              <a:t>Would like to consume PaaS services on Azure</a:t>
            </a:r>
          </a:p>
        </p:txBody>
      </p:sp>
    </p:spTree>
    <p:extLst>
      <p:ext uri="{BB962C8B-B14F-4D97-AF65-F5344CB8AC3E}">
        <p14:creationId xmlns:p14="http://schemas.microsoft.com/office/powerpoint/2010/main" val="2007120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City Power and Light</a:t>
            </a:r>
          </a:p>
        </p:txBody>
      </p:sp>
    </p:spTree>
    <p:extLst>
      <p:ext uri="{BB962C8B-B14F-4D97-AF65-F5344CB8AC3E}">
        <p14:creationId xmlns:p14="http://schemas.microsoft.com/office/powerpoint/2010/main" val="1908476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0510" y="1160547"/>
            <a:ext cx="11392728" cy="4281207"/>
          </a:xfrm>
          <a:prstGeom prst="rect">
            <a:avLst/>
          </a:prstGeom>
        </p:spPr>
      </p:pic>
      <p:sp>
        <p:nvSpPr>
          <p:cNvPr id="3" name="Title 2"/>
          <p:cNvSpPr>
            <a:spLocks noGrp="1"/>
          </p:cNvSpPr>
          <p:nvPr>
            <p:ph type="title"/>
          </p:nvPr>
        </p:nvSpPr>
        <p:spPr/>
        <p:txBody>
          <a:bodyPr/>
          <a:lstStyle/>
          <a:p>
            <a:r>
              <a:rPr lang="en-US" dirty="0"/>
              <a:t>City Power &amp; Light Outage Incident Tracker</a:t>
            </a:r>
          </a:p>
        </p:txBody>
      </p:sp>
    </p:spTree>
    <p:extLst>
      <p:ext uri="{BB962C8B-B14F-4D97-AF65-F5344CB8AC3E}">
        <p14:creationId xmlns:p14="http://schemas.microsoft.com/office/powerpoint/2010/main" val="690895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stretch>
            <a:fillRect/>
          </a:stretch>
        </p:blipFill>
        <p:spPr>
          <a:xfrm>
            <a:off x="492351" y="1212849"/>
            <a:ext cx="4091637" cy="5410516"/>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a:blip r:embed="rId4"/>
          <a:stretch>
            <a:fillRect/>
          </a:stretch>
        </p:blipFill>
        <p:spPr>
          <a:xfrm>
            <a:off x="3364730" y="1376435"/>
            <a:ext cx="5266256" cy="5321227"/>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5"/>
          <a:stretch>
            <a:fillRect/>
          </a:stretch>
        </p:blipFill>
        <p:spPr>
          <a:xfrm>
            <a:off x="5680971" y="2984880"/>
            <a:ext cx="5693902" cy="3530220"/>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p:txBody>
          <a:bodyPr/>
          <a:lstStyle/>
          <a:p>
            <a:r>
              <a:rPr lang="en-US" dirty="0"/>
              <a:t>Screenshots</a:t>
            </a:r>
          </a:p>
        </p:txBody>
      </p:sp>
    </p:spTree>
    <p:custDataLst>
      <p:tags r:id="rId1"/>
    </p:custDataLst>
    <p:extLst>
      <p:ext uri="{BB962C8B-B14F-4D97-AF65-F5344CB8AC3E}">
        <p14:creationId xmlns:p14="http://schemas.microsoft.com/office/powerpoint/2010/main" val="1134360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LOCAL SUB INTRO (Optional)</a:t>
            </a:r>
          </a:p>
        </p:txBody>
      </p:sp>
    </p:spTree>
    <p:extLst>
      <p:ext uri="{BB962C8B-B14F-4D97-AF65-F5344CB8AC3E}">
        <p14:creationId xmlns:p14="http://schemas.microsoft.com/office/powerpoint/2010/main" val="13648163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tart"/>
          <p:cNvGrpSpPr/>
          <p:nvPr/>
        </p:nvGrpSpPr>
        <p:grpSpPr>
          <a:xfrm>
            <a:off x="819772" y="1573848"/>
            <a:ext cx="1027357" cy="646272"/>
            <a:chOff x="251502" y="1176974"/>
            <a:chExt cx="1559428" cy="980978"/>
          </a:xfrm>
        </p:grpSpPr>
        <p:pic>
          <p:nvPicPr>
            <p:cNvPr id="82" name="Picture 10" descr="Image result for user with pc icon"/>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0625" y="1195069"/>
              <a:ext cx="770305" cy="96288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2" descr="Image result for user with phone icon"/>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1502" y="1176974"/>
              <a:ext cx="870147" cy="870147"/>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TextBox 86"/>
          <p:cNvSpPr txBox="1"/>
          <p:nvPr/>
        </p:nvSpPr>
        <p:spPr>
          <a:xfrm>
            <a:off x="825984" y="1212849"/>
            <a:ext cx="10149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latin typeface="Segoe UI Semibold" panose="020B0702040204020203" pitchFamily="34" charset="0"/>
                <a:cs typeface="Segoe UI" panose="020B0502040204020203" pitchFamily="34" charset="0"/>
              </a:rPr>
              <a:t>START</a:t>
            </a:r>
          </a:p>
        </p:txBody>
      </p:sp>
      <p:sp>
        <p:nvSpPr>
          <p:cNvPr id="2" name="Title 1"/>
          <p:cNvSpPr>
            <a:spLocks noGrp="1"/>
          </p:cNvSpPr>
          <p:nvPr>
            <p:ph type="title"/>
          </p:nvPr>
        </p:nvSpPr>
        <p:spPr/>
        <p:txBody>
          <a:bodyPr/>
          <a:lstStyle/>
          <a:p>
            <a:r>
              <a:rPr lang="en-US" dirty="0"/>
              <a:t>City Power &amp; Light App Architecture</a:t>
            </a:r>
          </a:p>
        </p:txBody>
      </p:sp>
      <p:grpSp>
        <p:nvGrpSpPr>
          <p:cNvPr id="20" name="09-func"/>
          <p:cNvGrpSpPr/>
          <p:nvPr/>
        </p:nvGrpSpPr>
        <p:grpSpPr>
          <a:xfrm>
            <a:off x="7226331" y="4679391"/>
            <a:ext cx="4872168" cy="1865871"/>
            <a:chOff x="7226331" y="4679391"/>
            <a:chExt cx="4872168" cy="1865871"/>
          </a:xfrm>
        </p:grpSpPr>
        <p:grpSp>
          <p:nvGrpSpPr>
            <p:cNvPr id="6" name="Group 5"/>
            <p:cNvGrpSpPr/>
            <p:nvPr/>
          </p:nvGrpSpPr>
          <p:grpSpPr>
            <a:xfrm>
              <a:off x="10445888" y="4679391"/>
              <a:ext cx="1652611" cy="1865871"/>
              <a:chOff x="10445888" y="4679391"/>
              <a:chExt cx="1652611" cy="1865871"/>
            </a:xfrm>
          </p:grpSpPr>
          <p:grpSp>
            <p:nvGrpSpPr>
              <p:cNvPr id="81" name="Group 80"/>
              <p:cNvGrpSpPr/>
              <p:nvPr/>
            </p:nvGrpSpPr>
            <p:grpSpPr>
              <a:xfrm>
                <a:off x="10603038" y="4716462"/>
                <a:ext cx="1495461" cy="1828800"/>
                <a:chOff x="10603038" y="4721677"/>
                <a:chExt cx="1495461" cy="1828800"/>
              </a:xfrm>
            </p:grpSpPr>
            <p:sp>
              <p:nvSpPr>
                <p:cNvPr id="110" name="Rectangle: Rounded Corners 109"/>
                <p:cNvSpPr/>
                <p:nvPr/>
              </p:nvSpPr>
              <p:spPr bwMode="auto">
                <a:xfrm>
                  <a:off x="10638974"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p:cNvGrpSpPr/>
                <p:nvPr/>
              </p:nvGrpSpPr>
              <p:grpSpPr>
                <a:xfrm>
                  <a:off x="10603038" y="4969750"/>
                  <a:ext cx="1495461" cy="1254861"/>
                  <a:chOff x="10603038" y="4985601"/>
                  <a:chExt cx="1495461" cy="1254861"/>
                </a:xfrm>
              </p:grpSpPr>
              <p:sp>
                <p:nvSpPr>
                  <p:cNvPr id="104" name="TextBox 103"/>
                  <p:cNvSpPr txBox="1"/>
                  <p:nvPr/>
                </p:nvSpPr>
                <p:spPr>
                  <a:xfrm>
                    <a:off x="10603038" y="4985601"/>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FUNCTION</a:t>
                    </a:r>
                  </a:p>
                </p:txBody>
              </p:sp>
              <p:pic>
                <p:nvPicPr>
                  <p:cNvPr id="76" name="Picture 75"/>
                  <p:cNvPicPr>
                    <a:picLocks noChangeAspect="1"/>
                  </p:cNvPicPr>
                  <p:nvPr/>
                </p:nvPicPr>
                <p:blipFill>
                  <a:blip r:embed="rId6">
                    <a:duotone>
                      <a:schemeClr val="accent4">
                        <a:shade val="45000"/>
                        <a:satMod val="135000"/>
                      </a:schemeClr>
                      <a:prstClr val="white"/>
                    </a:duotone>
                  </a:blip>
                  <a:stretch>
                    <a:fillRect/>
                  </a:stretch>
                </p:blipFill>
                <p:spPr>
                  <a:xfrm>
                    <a:off x="11087012" y="5742362"/>
                    <a:ext cx="527513" cy="498100"/>
                  </a:xfrm>
                  <a:prstGeom prst="rect">
                    <a:avLst/>
                  </a:prstGeom>
                </p:spPr>
              </p:pic>
            </p:grpSp>
          </p:grpSp>
          <p:sp>
            <p:nvSpPr>
              <p:cNvPr id="163" name="Oval 162"/>
              <p:cNvSpPr/>
              <p:nvPr/>
            </p:nvSpPr>
            <p:spPr>
              <a:xfrm>
                <a:off x="10445888"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9</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grpSp>
        <p:cxnSp>
          <p:nvCxnSpPr>
            <p:cNvPr id="186" name="Straight Arrow Connector 185"/>
            <p:cNvCxnSpPr/>
            <p:nvPr/>
          </p:nvCxnSpPr>
          <p:spPr>
            <a:xfrm>
              <a:off x="7226331" y="5760234"/>
              <a:ext cx="3376707" cy="230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1" name="08-dash"/>
          <p:cNvGrpSpPr/>
          <p:nvPr/>
        </p:nvGrpSpPr>
        <p:grpSpPr>
          <a:xfrm>
            <a:off x="2019250" y="1146084"/>
            <a:ext cx="5532662" cy="1970178"/>
            <a:chOff x="2019250" y="1146084"/>
            <a:chExt cx="5532662" cy="1970178"/>
          </a:xfrm>
        </p:grpSpPr>
        <p:grpSp>
          <p:nvGrpSpPr>
            <p:cNvPr id="125" name="Group 124"/>
            <p:cNvGrpSpPr/>
            <p:nvPr/>
          </p:nvGrpSpPr>
          <p:grpSpPr>
            <a:xfrm>
              <a:off x="3754232" y="1168724"/>
              <a:ext cx="1371600" cy="1828800"/>
              <a:chOff x="4239095" y="1212849"/>
              <a:chExt cx="1371600" cy="1828800"/>
            </a:xfrm>
          </p:grpSpPr>
          <p:sp>
            <p:nvSpPr>
              <p:cNvPr id="55" name="Rectangle: Rounded Corners 54"/>
              <p:cNvSpPr/>
              <p:nvPr/>
            </p:nvSpPr>
            <p:spPr bwMode="auto">
              <a:xfrm>
                <a:off x="4239095" y="1212849"/>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p:cNvGrpSpPr/>
              <p:nvPr/>
            </p:nvGrpSpPr>
            <p:grpSpPr>
              <a:xfrm>
                <a:off x="4379653" y="1500023"/>
                <a:ext cx="1090485" cy="1254453"/>
                <a:chOff x="4520210" y="1493509"/>
                <a:chExt cx="1090485" cy="1254453"/>
              </a:xfrm>
            </p:grpSpPr>
            <p:pic>
              <p:nvPicPr>
                <p:cNvPr id="90" name="Picture 6"/>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15421" y="220186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95"/>
                <p:cNvSpPr txBox="1"/>
                <p:nvPr/>
              </p:nvSpPr>
              <p:spPr>
                <a:xfrm>
                  <a:off x="4520210" y="1493509"/>
                  <a:ext cx="109048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CACHE</a:t>
                  </a:r>
                </a:p>
              </p:txBody>
            </p:sp>
          </p:grpSp>
        </p:grpSp>
        <p:sp>
          <p:nvSpPr>
            <p:cNvPr id="56" name="Oval 55"/>
            <p:cNvSpPr/>
            <p:nvPr/>
          </p:nvSpPr>
          <p:spPr>
            <a:xfrm>
              <a:off x="3536677" y="1146084"/>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8</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cxnSp>
          <p:nvCxnSpPr>
            <p:cNvPr id="192" name="Straight Arrow Connector 191"/>
            <p:cNvCxnSpPr>
              <a:stCxn id="55" idx="3"/>
              <a:endCxn id="121" idx="1"/>
            </p:cNvCxnSpPr>
            <p:nvPr/>
          </p:nvCxnSpPr>
          <p:spPr>
            <a:xfrm>
              <a:off x="5125832" y="2083124"/>
              <a:ext cx="2426080" cy="76790"/>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08-dash"/>
            <p:cNvGrpSpPr/>
            <p:nvPr/>
          </p:nvGrpSpPr>
          <p:grpSpPr>
            <a:xfrm>
              <a:off x="2019250" y="2083124"/>
              <a:ext cx="1734982" cy="1033138"/>
              <a:chOff x="2019250" y="2083124"/>
              <a:chExt cx="1734982" cy="1033138"/>
            </a:xfrm>
          </p:grpSpPr>
          <p:cxnSp>
            <p:nvCxnSpPr>
              <p:cNvPr id="189" name="Connector: Curved 188"/>
              <p:cNvCxnSpPr>
                <a:stCxn id="55" idx="1"/>
              </p:cNvCxnSpPr>
              <p:nvPr/>
            </p:nvCxnSpPr>
            <p:spPr>
              <a:xfrm rot="10800000" flipV="1">
                <a:off x="2019250" y="2083124"/>
                <a:ext cx="1734982" cy="1033138"/>
              </a:xfrm>
              <a:prstGeom prst="curvedConnector3">
                <a:avLst>
                  <a:gd name="adj1" fmla="val 50000"/>
                </a:avLst>
              </a:prstGeom>
              <a:ln w="381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2157495" y="2114563"/>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Dashboard</a:t>
                </a:r>
              </a:p>
            </p:txBody>
          </p:sp>
        </p:grpSp>
      </p:grpSp>
      <p:grpSp>
        <p:nvGrpSpPr>
          <p:cNvPr id="23" name="07-email"/>
          <p:cNvGrpSpPr/>
          <p:nvPr/>
        </p:nvGrpSpPr>
        <p:grpSpPr>
          <a:xfrm>
            <a:off x="2019250" y="3302330"/>
            <a:ext cx="2654766" cy="3242932"/>
            <a:chOff x="2019250" y="3302330"/>
            <a:chExt cx="2654766" cy="3242932"/>
          </a:xfrm>
        </p:grpSpPr>
        <p:grpSp>
          <p:nvGrpSpPr>
            <p:cNvPr id="10" name="Group 9"/>
            <p:cNvGrpSpPr/>
            <p:nvPr/>
          </p:nvGrpSpPr>
          <p:grpSpPr>
            <a:xfrm>
              <a:off x="3017837" y="4679391"/>
              <a:ext cx="1656179" cy="1865871"/>
              <a:chOff x="3017837" y="4679391"/>
              <a:chExt cx="1656179" cy="1865871"/>
            </a:xfrm>
          </p:grpSpPr>
          <p:grpSp>
            <p:nvGrpSpPr>
              <p:cNvPr id="131" name="Group 130"/>
              <p:cNvGrpSpPr/>
              <p:nvPr/>
            </p:nvGrpSpPr>
            <p:grpSpPr>
              <a:xfrm>
                <a:off x="3199922" y="4716462"/>
                <a:ext cx="1474094" cy="1828800"/>
                <a:chOff x="3199922" y="4758923"/>
                <a:chExt cx="1474094" cy="1828800"/>
              </a:xfrm>
            </p:grpSpPr>
            <p:sp>
              <p:nvSpPr>
                <p:cNvPr id="105" name="Rectangle: Rounded Corners 104"/>
                <p:cNvSpPr/>
                <p:nvPr/>
              </p:nvSpPr>
              <p:spPr bwMode="auto">
                <a:xfrm>
                  <a:off x="3251169"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0" name="Group 129"/>
                <p:cNvGrpSpPr/>
                <p:nvPr/>
              </p:nvGrpSpPr>
              <p:grpSpPr>
                <a:xfrm>
                  <a:off x="3199922" y="5054878"/>
                  <a:ext cx="1474094" cy="1236890"/>
                  <a:chOff x="3369195" y="4829166"/>
                  <a:chExt cx="1474094" cy="1236890"/>
                </a:xfrm>
              </p:grpSpPr>
              <p:pic>
                <p:nvPicPr>
                  <p:cNvPr id="70" name="Picture 69"/>
                  <p:cNvPicPr>
                    <a:picLocks noChangeAspect="1"/>
                  </p:cNvPicPr>
                  <p:nvPr/>
                </p:nvPicPr>
                <p:blipFill>
                  <a:blip r:embed="rId8">
                    <a:duotone>
                      <a:schemeClr val="accent4">
                        <a:shade val="45000"/>
                        <a:satMod val="135000"/>
                      </a:schemeClr>
                      <a:prstClr val="white"/>
                    </a:duotone>
                  </a:blip>
                  <a:stretch>
                    <a:fillRect/>
                  </a:stretch>
                </p:blipFill>
                <p:spPr>
                  <a:xfrm>
                    <a:off x="3583614" y="5382389"/>
                    <a:ext cx="1045256" cy="683667"/>
                  </a:xfrm>
                  <a:prstGeom prst="rect">
                    <a:avLst/>
                  </a:prstGeom>
                </p:spPr>
              </p:pic>
              <p:sp>
                <p:nvSpPr>
                  <p:cNvPr id="107" name="TextBox 106"/>
                  <p:cNvSpPr txBox="1"/>
                  <p:nvPr/>
                </p:nvSpPr>
                <p:spPr>
                  <a:xfrm>
                    <a:off x="3369195" y="4829166"/>
                    <a:ext cx="147409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O365</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APIs</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106" name="Oval 105"/>
              <p:cNvSpPr/>
              <p:nvPr/>
            </p:nvSpPr>
            <p:spPr>
              <a:xfrm>
                <a:off x="3017837"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7</a:t>
                </a:r>
              </a:p>
            </p:txBody>
          </p:sp>
        </p:grpSp>
        <p:grpSp>
          <p:nvGrpSpPr>
            <p:cNvPr id="17" name="Group 16"/>
            <p:cNvGrpSpPr/>
            <p:nvPr/>
          </p:nvGrpSpPr>
          <p:grpSpPr>
            <a:xfrm>
              <a:off x="2019250" y="3302330"/>
              <a:ext cx="2211622" cy="1414132"/>
              <a:chOff x="2019250" y="3302330"/>
              <a:chExt cx="2211622" cy="1414132"/>
            </a:xfrm>
          </p:grpSpPr>
          <p:cxnSp>
            <p:nvCxnSpPr>
              <p:cNvPr id="144" name="Connector: Curved 143"/>
              <p:cNvCxnSpPr>
                <a:stCxn id="59" idx="3"/>
                <a:endCxn id="105" idx="0"/>
              </p:cNvCxnSpPr>
              <p:nvPr/>
            </p:nvCxnSpPr>
            <p:spPr>
              <a:xfrm>
                <a:off x="2019250" y="3302330"/>
                <a:ext cx="1917719"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2950712"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Email</a:t>
                </a:r>
              </a:p>
            </p:txBody>
          </p:sp>
        </p:grpSp>
      </p:grpSp>
      <p:grpSp>
        <p:nvGrpSpPr>
          <p:cNvPr id="27" name="06-queue"/>
          <p:cNvGrpSpPr/>
          <p:nvPr/>
        </p:nvGrpSpPr>
        <p:grpSpPr>
          <a:xfrm>
            <a:off x="2019250" y="3302330"/>
            <a:ext cx="7394100" cy="2176132"/>
            <a:chOff x="2019250" y="3302330"/>
            <a:chExt cx="7394100" cy="2176132"/>
          </a:xfrm>
        </p:grpSpPr>
        <p:grpSp>
          <p:nvGrpSpPr>
            <p:cNvPr id="8" name="Group 7"/>
            <p:cNvGrpSpPr/>
            <p:nvPr/>
          </p:nvGrpSpPr>
          <p:grpSpPr>
            <a:xfrm>
              <a:off x="7742237" y="3627485"/>
              <a:ext cx="1671113" cy="1850977"/>
              <a:chOff x="7742237" y="3627485"/>
              <a:chExt cx="1671113" cy="1850977"/>
            </a:xfrm>
          </p:grpSpPr>
          <p:grpSp>
            <p:nvGrpSpPr>
              <p:cNvPr id="129" name="Group 128"/>
              <p:cNvGrpSpPr/>
              <p:nvPr/>
            </p:nvGrpSpPr>
            <p:grpSpPr>
              <a:xfrm>
                <a:off x="7917889" y="3649662"/>
                <a:ext cx="1495461" cy="1828800"/>
                <a:chOff x="8382250" y="4721677"/>
                <a:chExt cx="1495461" cy="1828800"/>
              </a:xfrm>
            </p:grpSpPr>
            <p:sp>
              <p:nvSpPr>
                <p:cNvPr id="57" name="Rectangle: Rounded Corners 56"/>
                <p:cNvSpPr/>
                <p:nvPr/>
              </p:nvSpPr>
              <p:spPr bwMode="auto">
                <a:xfrm>
                  <a:off x="8444180"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p:cNvGrpSpPr/>
                <p:nvPr/>
              </p:nvGrpSpPr>
              <p:grpSpPr>
                <a:xfrm>
                  <a:off x="8382250" y="4879920"/>
                  <a:ext cx="1495461" cy="1512315"/>
                  <a:chOff x="8576263" y="4868486"/>
                  <a:chExt cx="1495461" cy="1512315"/>
                </a:xfrm>
              </p:grpSpPr>
              <p:pic>
                <p:nvPicPr>
                  <p:cNvPr id="113" name="Picture 112"/>
                  <p:cNvPicPr>
                    <a:picLocks noChangeAspect="1"/>
                  </p:cNvPicPr>
                  <p:nvPr/>
                </p:nvPicPr>
                <p:blipFill>
                  <a:blip r:embed="rId9">
                    <a:clrChange>
                      <a:clrFrom>
                        <a:srgbClr val="FFFFFF"/>
                      </a:clrFrom>
                      <a:clrTo>
                        <a:srgbClr val="FFFFFF">
                          <a:alpha val="0"/>
                        </a:srgbClr>
                      </a:clrTo>
                    </a:clrChange>
                    <a:duotone>
                      <a:schemeClr val="accent4">
                        <a:shade val="45000"/>
                        <a:satMod val="135000"/>
                      </a:schemeClr>
                      <a:prstClr val="white"/>
                    </a:duotone>
                  </a:blip>
                  <a:stretch>
                    <a:fillRect/>
                  </a:stretch>
                </p:blipFill>
                <p:spPr>
                  <a:xfrm>
                    <a:off x="8860376" y="5515383"/>
                    <a:ext cx="927234" cy="865418"/>
                  </a:xfrm>
                  <a:prstGeom prst="rect">
                    <a:avLst/>
                  </a:prstGeom>
                </p:spPr>
              </p:pic>
              <p:sp>
                <p:nvSpPr>
                  <p:cNvPr id="115" name="TextBox 114"/>
                  <p:cNvSpPr txBox="1"/>
                  <p:nvPr/>
                </p:nvSpPr>
                <p:spPr>
                  <a:xfrm>
                    <a:off x="8576263" y="4868486"/>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QUEUE</a:t>
                    </a:r>
                  </a:p>
                </p:txBody>
              </p:sp>
            </p:grpSp>
          </p:grpSp>
          <p:sp>
            <p:nvSpPr>
              <p:cNvPr id="58" name="Oval 57"/>
              <p:cNvSpPr/>
              <p:nvPr/>
            </p:nvSpPr>
            <p:spPr>
              <a:xfrm>
                <a:off x="7742237" y="362748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solidFill>
                      <a:schemeClr val="bg1"/>
                    </a:solidFill>
                    <a:effectLst/>
                    <a:uLnTx/>
                    <a:uFillTx/>
                    <a:latin typeface="Segoe UI Semibold" panose="020B0702040204020203" pitchFamily="34" charset="0"/>
                  </a:rPr>
                  <a:t>6</a:t>
                </a:r>
              </a:p>
            </p:txBody>
          </p:sp>
        </p:grpSp>
        <p:cxnSp>
          <p:nvCxnSpPr>
            <p:cNvPr id="138" name="Connector: Curved 137"/>
            <p:cNvCxnSpPr>
              <a:stCxn id="59" idx="3"/>
              <a:endCxn id="57" idx="1"/>
            </p:cNvCxnSpPr>
            <p:nvPr/>
          </p:nvCxnSpPr>
          <p:spPr>
            <a:xfrm>
              <a:off x="2019250" y="3302330"/>
              <a:ext cx="5960569" cy="1261732"/>
            </a:xfrm>
            <a:prstGeom prst="curvedConnector3">
              <a:avLst>
                <a:gd name="adj1" fmla="val 8658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5" name="05-images"/>
          <p:cNvGrpSpPr/>
          <p:nvPr/>
        </p:nvGrpSpPr>
        <p:grpSpPr>
          <a:xfrm>
            <a:off x="2019250" y="3302330"/>
            <a:ext cx="5222392" cy="3242932"/>
            <a:chOff x="2019250" y="3302330"/>
            <a:chExt cx="5222392" cy="3242932"/>
          </a:xfrm>
        </p:grpSpPr>
        <p:grpSp>
          <p:nvGrpSpPr>
            <p:cNvPr id="7" name="Group 6"/>
            <p:cNvGrpSpPr/>
            <p:nvPr/>
          </p:nvGrpSpPr>
          <p:grpSpPr>
            <a:xfrm>
              <a:off x="5610016" y="4679391"/>
              <a:ext cx="1631626" cy="1865871"/>
              <a:chOff x="5610016" y="4679391"/>
              <a:chExt cx="1631626" cy="1865871"/>
            </a:xfrm>
          </p:grpSpPr>
          <p:grpSp>
            <p:nvGrpSpPr>
              <p:cNvPr id="127" name="Group 126"/>
              <p:cNvGrpSpPr/>
              <p:nvPr/>
            </p:nvGrpSpPr>
            <p:grpSpPr>
              <a:xfrm>
                <a:off x="5767548" y="4716462"/>
                <a:ext cx="1474094" cy="1828800"/>
                <a:chOff x="5767548" y="4721677"/>
                <a:chExt cx="1474094" cy="1828800"/>
              </a:xfrm>
            </p:grpSpPr>
            <p:sp>
              <p:nvSpPr>
                <p:cNvPr id="51" name="Rectangle: Rounded Corners 50"/>
                <p:cNvSpPr/>
                <p:nvPr/>
              </p:nvSpPr>
              <p:spPr bwMode="auto">
                <a:xfrm>
                  <a:off x="5818795"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Group 125"/>
                <p:cNvGrpSpPr/>
                <p:nvPr/>
              </p:nvGrpSpPr>
              <p:grpSpPr>
                <a:xfrm>
                  <a:off x="5767548" y="4875636"/>
                  <a:ext cx="1474094" cy="1520883"/>
                  <a:chOff x="5774058" y="4832952"/>
                  <a:chExt cx="1474094" cy="1520883"/>
                </a:xfrm>
              </p:grpSpPr>
              <p:pic>
                <p:nvPicPr>
                  <p:cNvPr id="92" name="Picture 5"/>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08687" y="5825197"/>
                    <a:ext cx="6048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5774058" y="4832952"/>
                    <a:ext cx="1474094"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BLOB</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STORAGE</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52" name="Oval 51"/>
              <p:cNvSpPr/>
              <p:nvPr/>
            </p:nvSpPr>
            <p:spPr>
              <a:xfrm>
                <a:off x="5610016" y="4679391"/>
                <a:ext cx="444098"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5</a:t>
                </a:r>
              </a:p>
            </p:txBody>
          </p:sp>
        </p:grpSp>
        <p:grpSp>
          <p:nvGrpSpPr>
            <p:cNvPr id="16" name="Group 15"/>
            <p:cNvGrpSpPr/>
            <p:nvPr/>
          </p:nvGrpSpPr>
          <p:grpSpPr>
            <a:xfrm>
              <a:off x="2019250" y="3302330"/>
              <a:ext cx="4485345" cy="1414132"/>
              <a:chOff x="2019250" y="3302330"/>
              <a:chExt cx="4485345" cy="1414132"/>
            </a:xfrm>
          </p:grpSpPr>
          <p:cxnSp>
            <p:nvCxnSpPr>
              <p:cNvPr id="142" name="Connector: Curved 141"/>
              <p:cNvCxnSpPr>
                <a:stCxn id="59" idx="3"/>
                <a:endCxn id="51" idx="0"/>
              </p:cNvCxnSpPr>
              <p:nvPr/>
            </p:nvCxnSpPr>
            <p:spPr>
              <a:xfrm>
                <a:off x="2019250" y="3302330"/>
                <a:ext cx="4485345"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5007204"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Images</a:t>
                </a:r>
              </a:p>
            </p:txBody>
          </p:sp>
        </p:grpSp>
      </p:grpSp>
      <p:grpSp>
        <p:nvGrpSpPr>
          <p:cNvPr id="21" name="03-new"/>
          <p:cNvGrpSpPr/>
          <p:nvPr/>
        </p:nvGrpSpPr>
        <p:grpSpPr>
          <a:xfrm>
            <a:off x="2019250" y="1038499"/>
            <a:ext cx="10294248" cy="3040935"/>
            <a:chOff x="2019250" y="1038499"/>
            <a:chExt cx="10294248" cy="3040935"/>
          </a:xfrm>
        </p:grpSpPr>
        <p:grpSp>
          <p:nvGrpSpPr>
            <p:cNvPr id="9" name="Group 8"/>
            <p:cNvGrpSpPr/>
            <p:nvPr/>
          </p:nvGrpSpPr>
          <p:grpSpPr>
            <a:xfrm>
              <a:off x="7551912" y="1038499"/>
              <a:ext cx="4761586" cy="3040935"/>
              <a:chOff x="7551912" y="1038499"/>
              <a:chExt cx="4761586" cy="3040935"/>
            </a:xfrm>
          </p:grpSpPr>
          <p:grpSp>
            <p:nvGrpSpPr>
              <p:cNvPr id="122" name="Group 121"/>
              <p:cNvGrpSpPr/>
              <p:nvPr/>
            </p:nvGrpSpPr>
            <p:grpSpPr>
              <a:xfrm>
                <a:off x="7551912" y="1038499"/>
                <a:ext cx="4761586" cy="3040935"/>
                <a:chOff x="7551912" y="1038499"/>
                <a:chExt cx="4761586" cy="3040935"/>
              </a:xfrm>
            </p:grpSpPr>
            <p:sp>
              <p:nvSpPr>
                <p:cNvPr id="121" name="Rectangle: Rounded Corners 120"/>
                <p:cNvSpPr/>
                <p:nvPr/>
              </p:nvSpPr>
              <p:spPr bwMode="auto">
                <a:xfrm>
                  <a:off x="7551912" y="1038499"/>
                  <a:ext cx="4214352" cy="2242829"/>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11">
                  <a:duotone>
                    <a:schemeClr val="accent4">
                      <a:shade val="45000"/>
                      <a:satMod val="135000"/>
                    </a:schemeClr>
                    <a:prstClr val="white"/>
                  </a:duotone>
                </a:blip>
                <a:stretch>
                  <a:fillRect/>
                </a:stretch>
              </p:blipFill>
              <p:spPr>
                <a:xfrm>
                  <a:off x="10995581" y="2915808"/>
                  <a:ext cx="1317917" cy="1163626"/>
                </a:xfrm>
                <a:prstGeom prst="rect">
                  <a:avLst/>
                </a:prstGeom>
              </p:spPr>
            </p:pic>
          </p:grpSp>
          <p:grpSp>
            <p:nvGrpSpPr>
              <p:cNvPr id="197" name="Group 196"/>
              <p:cNvGrpSpPr/>
              <p:nvPr/>
            </p:nvGrpSpPr>
            <p:grpSpPr>
              <a:xfrm>
                <a:off x="7979819" y="1168724"/>
                <a:ext cx="1371600" cy="1828800"/>
                <a:chOff x="7912602" y="1168724"/>
                <a:chExt cx="1371600" cy="1828800"/>
              </a:xfrm>
            </p:grpSpPr>
            <p:sp>
              <p:nvSpPr>
                <p:cNvPr id="49" name="Rectangle: Rounded Corners 48"/>
                <p:cNvSpPr/>
                <p:nvPr/>
              </p:nvSpPr>
              <p:spPr bwMode="auto">
                <a:xfrm>
                  <a:off x="7912602" y="1168724"/>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111"/>
                <p:cNvGrpSpPr/>
                <p:nvPr/>
              </p:nvGrpSpPr>
              <p:grpSpPr>
                <a:xfrm>
                  <a:off x="8063789" y="1301878"/>
                  <a:ext cx="1069227" cy="1573585"/>
                  <a:chOff x="7270243" y="1182225"/>
                  <a:chExt cx="1069227" cy="1573585"/>
                </a:xfrm>
              </p:grpSpPr>
              <p:pic>
                <p:nvPicPr>
                  <p:cNvPr id="5" name="Picture 4"/>
                  <p:cNvPicPr>
                    <a:picLocks noChangeAspect="1"/>
                  </p:cNvPicPr>
                  <p:nvPr/>
                </p:nvPicPr>
                <p:blipFill rotWithShape="1">
                  <a:blip r:embed="rId12">
                    <a:duotone>
                      <a:schemeClr val="accent4">
                        <a:shade val="45000"/>
                        <a:satMod val="135000"/>
                      </a:schemeClr>
                      <a:prstClr val="white"/>
                    </a:duotone>
                  </a:blip>
                  <a:srcRect b="32219"/>
                  <a:stretch/>
                </p:blipFill>
                <p:spPr>
                  <a:xfrm>
                    <a:off x="7270243" y="1897062"/>
                    <a:ext cx="1069227" cy="858748"/>
                  </a:xfrm>
                  <a:prstGeom prst="rect">
                    <a:avLst/>
                  </a:prstGeom>
                </p:spPr>
              </p:pic>
              <p:sp>
                <p:nvSpPr>
                  <p:cNvPr id="40" name="TextBox 39"/>
                  <p:cNvSpPr txBox="1"/>
                  <p:nvPr/>
                </p:nvSpPr>
                <p:spPr>
                  <a:xfrm>
                    <a:off x="7270243" y="1182225"/>
                    <a:ext cx="106922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API APP</a:t>
                    </a:r>
                  </a:p>
                </p:txBody>
              </p:sp>
            </p:grpSp>
          </p:grpSp>
          <p:grpSp>
            <p:nvGrpSpPr>
              <p:cNvPr id="111" name="Group 110"/>
              <p:cNvGrpSpPr/>
              <p:nvPr/>
            </p:nvGrpSpPr>
            <p:grpSpPr>
              <a:xfrm>
                <a:off x="10005583" y="1168724"/>
                <a:ext cx="1371600" cy="1828800"/>
                <a:chOff x="10005583" y="1188780"/>
                <a:chExt cx="1371600" cy="1828800"/>
              </a:xfrm>
            </p:grpSpPr>
            <p:sp>
              <p:nvSpPr>
                <p:cNvPr id="15" name="Rectangle: Rounded Corners 14"/>
                <p:cNvSpPr/>
                <p:nvPr/>
              </p:nvSpPr>
              <p:spPr bwMode="auto">
                <a:xfrm>
                  <a:off x="10005583" y="118878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10139517" y="1293528"/>
                  <a:ext cx="1103733" cy="1619304"/>
                  <a:chOff x="10115094" y="1395289"/>
                  <a:chExt cx="1103733" cy="1619304"/>
                </a:xfrm>
              </p:grpSpPr>
              <p:pic>
                <p:nvPicPr>
                  <p:cNvPr id="4" name="Picture 3"/>
                  <p:cNvPicPr>
                    <a:picLocks noChangeAspect="1"/>
                  </p:cNvPicPr>
                  <p:nvPr/>
                </p:nvPicPr>
                <p:blipFill>
                  <a:blip r:embed="rId13"/>
                  <a:stretch>
                    <a:fillRect/>
                  </a:stretch>
                </p:blipFill>
                <p:spPr>
                  <a:xfrm>
                    <a:off x="10236144" y="2117251"/>
                    <a:ext cx="861633" cy="897342"/>
                  </a:xfrm>
                  <a:prstGeom prst="rect">
                    <a:avLst/>
                  </a:prstGeom>
                </p:spPr>
              </p:pic>
              <p:sp>
                <p:nvSpPr>
                  <p:cNvPr id="41" name="TextBox 40"/>
                  <p:cNvSpPr txBox="1"/>
                  <p:nvPr/>
                </p:nvSpPr>
                <p:spPr>
                  <a:xfrm>
                    <a:off x="10115094" y="1395289"/>
                    <a:ext cx="1103733"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DOC</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DB</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cxnSp>
            <p:nvCxnSpPr>
              <p:cNvPr id="24" name="Straight Arrow Connector 23"/>
              <p:cNvCxnSpPr/>
              <p:nvPr/>
            </p:nvCxnSpPr>
            <p:spPr>
              <a:xfrm>
                <a:off x="9284202" y="2088670"/>
                <a:ext cx="72138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9799637"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4</a:t>
                </a:r>
              </a:p>
            </p:txBody>
          </p:sp>
          <p:sp>
            <p:nvSpPr>
              <p:cNvPr id="50" name="Oval 49"/>
              <p:cNvSpPr/>
              <p:nvPr/>
            </p:nvSpPr>
            <p:spPr>
              <a:xfrm>
                <a:off x="7767341"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3</a:t>
                </a:r>
              </a:p>
            </p:txBody>
          </p:sp>
        </p:grpSp>
        <p:grpSp>
          <p:nvGrpSpPr>
            <p:cNvPr id="14" name="Group 13"/>
            <p:cNvGrpSpPr/>
            <p:nvPr/>
          </p:nvGrpSpPr>
          <p:grpSpPr>
            <a:xfrm>
              <a:off x="2019250" y="2159914"/>
              <a:ext cx="5532662" cy="1142416"/>
              <a:chOff x="2019250" y="2159914"/>
              <a:chExt cx="5532662" cy="1142416"/>
            </a:xfrm>
          </p:grpSpPr>
          <p:cxnSp>
            <p:nvCxnSpPr>
              <p:cNvPr id="165" name="Connector: Curved 164"/>
              <p:cNvCxnSpPr>
                <a:stCxn id="59" idx="3"/>
                <a:endCxn id="121" idx="1"/>
              </p:cNvCxnSpPr>
              <p:nvPr/>
            </p:nvCxnSpPr>
            <p:spPr>
              <a:xfrm flipV="1">
                <a:off x="2019250" y="2159914"/>
                <a:ext cx="5532662" cy="1142416"/>
              </a:xfrm>
              <a:prstGeom prst="curvedConnector3">
                <a:avLst>
                  <a:gd name="adj1" fmla="val 84326"/>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5978631" y="2499322"/>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New Incident</a:t>
                </a:r>
              </a:p>
            </p:txBody>
          </p:sp>
        </p:grpSp>
      </p:grpSp>
      <p:grpSp>
        <p:nvGrpSpPr>
          <p:cNvPr id="18" name="02-aad"/>
          <p:cNvGrpSpPr/>
          <p:nvPr/>
        </p:nvGrpSpPr>
        <p:grpSpPr>
          <a:xfrm>
            <a:off x="440140" y="4216730"/>
            <a:ext cx="1958433" cy="2328532"/>
            <a:chOff x="440140" y="4216730"/>
            <a:chExt cx="1958433" cy="2328532"/>
          </a:xfrm>
        </p:grpSpPr>
        <p:cxnSp>
          <p:nvCxnSpPr>
            <p:cNvPr id="26" name="Straight Arrow Connector 25"/>
            <p:cNvCxnSpPr>
              <a:stCxn id="59" idx="2"/>
              <a:endCxn id="53" idx="0"/>
            </p:cNvCxnSpPr>
            <p:nvPr/>
          </p:nvCxnSpPr>
          <p:spPr>
            <a:xfrm>
              <a:off x="1333450" y="4216730"/>
              <a:ext cx="0" cy="499732"/>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40140" y="4497729"/>
              <a:ext cx="1958433" cy="2047533"/>
              <a:chOff x="440140" y="4497729"/>
              <a:chExt cx="1958433" cy="2047533"/>
            </a:xfrm>
          </p:grpSpPr>
          <p:grpSp>
            <p:nvGrpSpPr>
              <p:cNvPr id="133" name="Group 132"/>
              <p:cNvGrpSpPr/>
              <p:nvPr/>
            </p:nvGrpSpPr>
            <p:grpSpPr>
              <a:xfrm>
                <a:off x="585720" y="4716462"/>
                <a:ext cx="1495461" cy="1828800"/>
                <a:chOff x="752981" y="4758923"/>
                <a:chExt cx="1495461" cy="1828800"/>
              </a:xfrm>
            </p:grpSpPr>
            <p:sp>
              <p:nvSpPr>
                <p:cNvPr id="53" name="Rectangle: Rounded Corners 52"/>
                <p:cNvSpPr/>
                <p:nvPr/>
              </p:nvSpPr>
              <p:spPr bwMode="auto">
                <a:xfrm>
                  <a:off x="814911"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2" name="Group 131"/>
                <p:cNvGrpSpPr/>
                <p:nvPr/>
              </p:nvGrpSpPr>
              <p:grpSpPr>
                <a:xfrm>
                  <a:off x="752981" y="5150998"/>
                  <a:ext cx="1495461" cy="1044650"/>
                  <a:chOff x="1048762" y="4886049"/>
                  <a:chExt cx="1495461" cy="1044650"/>
                </a:xfrm>
              </p:grpSpPr>
              <p:pic>
                <p:nvPicPr>
                  <p:cNvPr id="91" name="Picture 4"/>
                  <p:cNvPicPr>
                    <a:picLocks noChangeAspect="1"/>
                  </p:cNvPicPr>
                  <p:nvPr/>
                </p:nvPicPr>
                <p:blipFill>
                  <a:blip r:embed="rId1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1855" y="5383011"/>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97"/>
                  <p:cNvSpPr txBox="1"/>
                  <p:nvPr/>
                </p:nvSpPr>
                <p:spPr>
                  <a:xfrm>
                    <a:off x="1048762" y="4886049"/>
                    <a:ext cx="149546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AD</a:t>
                    </a:r>
                  </a:p>
                </p:txBody>
              </p:sp>
            </p:grpSp>
          </p:grpSp>
          <p:sp>
            <p:nvSpPr>
              <p:cNvPr id="54" name="Oval 53"/>
              <p:cNvSpPr/>
              <p:nvPr/>
            </p:nvSpPr>
            <p:spPr>
              <a:xfrm>
                <a:off x="440140"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2</a:t>
                </a:r>
              </a:p>
            </p:txBody>
          </p:sp>
          <p:pic>
            <p:nvPicPr>
              <p:cNvPr id="71" name="Picture 70"/>
              <p:cNvPicPr>
                <a:picLocks noChangeAspect="1"/>
              </p:cNvPicPr>
              <p:nvPr/>
            </p:nvPicPr>
            <p:blipFill>
              <a:blip r:embed="rId15">
                <a:duotone>
                  <a:schemeClr val="accent4">
                    <a:shade val="45000"/>
                    <a:satMod val="135000"/>
                  </a:schemeClr>
                  <a:prstClr val="white"/>
                </a:duotone>
              </a:blip>
              <a:stretch>
                <a:fillRect/>
              </a:stretch>
            </p:blipFill>
            <p:spPr>
              <a:xfrm>
                <a:off x="1577998" y="4497729"/>
                <a:ext cx="820575" cy="742267"/>
              </a:xfrm>
              <a:prstGeom prst="rect">
                <a:avLst/>
              </a:prstGeom>
            </p:spPr>
          </p:pic>
        </p:grpSp>
      </p:grpSp>
      <p:grpSp>
        <p:nvGrpSpPr>
          <p:cNvPr id="12" name="01-tracker"/>
          <p:cNvGrpSpPr/>
          <p:nvPr/>
        </p:nvGrpSpPr>
        <p:grpSpPr>
          <a:xfrm>
            <a:off x="360828" y="2204519"/>
            <a:ext cx="1686070" cy="2012211"/>
            <a:chOff x="360828" y="2204519"/>
            <a:chExt cx="1686070" cy="2012211"/>
          </a:xfrm>
        </p:grpSpPr>
        <p:grpSp>
          <p:nvGrpSpPr>
            <p:cNvPr id="159" name="Group 158"/>
            <p:cNvGrpSpPr/>
            <p:nvPr/>
          </p:nvGrpSpPr>
          <p:grpSpPr>
            <a:xfrm>
              <a:off x="620002" y="2387240"/>
              <a:ext cx="1426896" cy="1829490"/>
              <a:chOff x="613668" y="2387240"/>
              <a:chExt cx="1426896" cy="1829490"/>
            </a:xfrm>
          </p:grpSpPr>
          <p:grpSp>
            <p:nvGrpSpPr>
              <p:cNvPr id="158" name="Group 157"/>
              <p:cNvGrpSpPr/>
              <p:nvPr/>
            </p:nvGrpSpPr>
            <p:grpSpPr>
              <a:xfrm>
                <a:off x="641316" y="2387930"/>
                <a:ext cx="1371600" cy="1828800"/>
                <a:chOff x="647650" y="2387930"/>
                <a:chExt cx="1371600" cy="1828800"/>
              </a:xfrm>
            </p:grpSpPr>
            <p:sp>
              <p:nvSpPr>
                <p:cNvPr id="59" name="Rectangle: Rounded Corners 58"/>
                <p:cNvSpPr/>
                <p:nvPr/>
              </p:nvSpPr>
              <p:spPr bwMode="auto">
                <a:xfrm>
                  <a:off x="647650" y="238793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7" name="Group 156"/>
                <p:cNvGrpSpPr/>
                <p:nvPr/>
              </p:nvGrpSpPr>
              <p:grpSpPr>
                <a:xfrm>
                  <a:off x="771887" y="2577246"/>
                  <a:ext cx="1123126" cy="1450169"/>
                  <a:chOff x="771887" y="2711901"/>
                  <a:chExt cx="1123126" cy="1450169"/>
                </a:xfrm>
              </p:grpSpPr>
              <p:pic>
                <p:nvPicPr>
                  <p:cNvPr id="67" name="Picture 66"/>
                  <p:cNvPicPr>
                    <a:picLocks noChangeAspect="1"/>
                  </p:cNvPicPr>
                  <p:nvPr/>
                </p:nvPicPr>
                <p:blipFill>
                  <a:blip r:embed="rId16">
                    <a:clrChange>
                      <a:clrFrom>
                        <a:srgbClr val="FFFFFF"/>
                      </a:clrFrom>
                      <a:clrTo>
                        <a:srgbClr val="FFFFFF">
                          <a:alpha val="0"/>
                        </a:srgbClr>
                      </a:clrTo>
                    </a:clrChange>
                  </a:blip>
                  <a:stretch>
                    <a:fillRect/>
                  </a:stretch>
                </p:blipFill>
                <p:spPr>
                  <a:xfrm>
                    <a:off x="860945" y="2711901"/>
                    <a:ext cx="945010" cy="839520"/>
                  </a:xfrm>
                  <a:prstGeom prst="rect">
                    <a:avLst/>
                  </a:prstGeom>
                </p:spPr>
              </p:pic>
              <p:sp>
                <p:nvSpPr>
                  <p:cNvPr id="86" name="Rectangle 85"/>
                  <p:cNvSpPr/>
                  <p:nvPr/>
                </p:nvSpPr>
                <p:spPr>
                  <a:xfrm>
                    <a:off x="771887" y="3571139"/>
                    <a:ext cx="1123126" cy="59093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dirty="0"/>
                      <a:t>Incident Tracker</a:t>
                    </a:r>
                  </a:p>
                </p:txBody>
              </p:sp>
            </p:grpSp>
          </p:grpSp>
          <p:sp>
            <p:nvSpPr>
              <p:cNvPr id="89" name="TextBox 88"/>
              <p:cNvSpPr txBox="1"/>
              <p:nvPr/>
            </p:nvSpPr>
            <p:spPr>
              <a:xfrm>
                <a:off x="613668" y="2387240"/>
                <a:ext cx="14268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WEB SITE</a:t>
                </a:r>
              </a:p>
            </p:txBody>
          </p:sp>
        </p:grpSp>
        <p:sp>
          <p:nvSpPr>
            <p:cNvPr id="88" name="Oval 87"/>
            <p:cNvSpPr/>
            <p:nvPr/>
          </p:nvSpPr>
          <p:spPr>
            <a:xfrm>
              <a:off x="360828" y="2204519"/>
              <a:ext cx="444097" cy="426129"/>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1</a:t>
              </a:r>
            </a:p>
          </p:txBody>
        </p:sp>
      </p:grpSp>
    </p:spTree>
    <p:custDataLst>
      <p:tags r:id="rId1"/>
    </p:custDataLst>
    <p:extLst>
      <p:ext uri="{BB962C8B-B14F-4D97-AF65-F5344CB8AC3E}">
        <p14:creationId xmlns:p14="http://schemas.microsoft.com/office/powerpoint/2010/main" val="2800457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Components Covered in this Course</a:t>
            </a:r>
          </a:p>
        </p:txBody>
      </p:sp>
      <p:sp>
        <p:nvSpPr>
          <p:cNvPr id="4" name="Text Placeholder 3"/>
          <p:cNvSpPr>
            <a:spLocks noGrp="1"/>
          </p:cNvSpPr>
          <p:nvPr>
            <p:ph type="body" sz="quarter" idx="10"/>
          </p:nvPr>
        </p:nvSpPr>
        <p:spPr>
          <a:xfrm>
            <a:off x="275482" y="1212850"/>
            <a:ext cx="5485621" cy="4327227"/>
          </a:xfrm>
        </p:spPr>
        <p:txBody>
          <a:bodyPr/>
          <a:lstStyle/>
          <a:p>
            <a:r>
              <a:rPr lang="en-US" dirty="0"/>
              <a:t>Azure</a:t>
            </a:r>
          </a:p>
          <a:p>
            <a:pPr lvl="1"/>
            <a:r>
              <a:rPr lang="en-US" dirty="0"/>
              <a:t>Azure Resource Manager</a:t>
            </a:r>
          </a:p>
          <a:p>
            <a:pPr lvl="1"/>
            <a:r>
              <a:rPr lang="en-US" dirty="0"/>
              <a:t>Virtual Machines (Windows)</a:t>
            </a:r>
          </a:p>
          <a:p>
            <a:pPr lvl="1"/>
            <a:r>
              <a:rPr lang="en-US" dirty="0"/>
              <a:t>Azure AD</a:t>
            </a:r>
          </a:p>
          <a:p>
            <a:pPr lvl="1"/>
            <a:r>
              <a:rPr lang="en-US" dirty="0"/>
              <a:t>Web Applications</a:t>
            </a:r>
          </a:p>
          <a:p>
            <a:pPr lvl="1"/>
            <a:r>
              <a:rPr lang="en-US" dirty="0"/>
              <a:t>API Apps</a:t>
            </a:r>
          </a:p>
          <a:p>
            <a:pPr lvl="1"/>
            <a:r>
              <a:rPr lang="en-US" dirty="0"/>
              <a:t>Redis Cache</a:t>
            </a:r>
          </a:p>
          <a:p>
            <a:pPr lvl="1"/>
            <a:r>
              <a:rPr lang="en-US" dirty="0"/>
              <a:t>Document DB</a:t>
            </a:r>
          </a:p>
          <a:p>
            <a:r>
              <a:rPr lang="en-US" dirty="0"/>
              <a:t>Office 365</a:t>
            </a:r>
          </a:p>
          <a:p>
            <a:pPr lvl="1"/>
            <a:r>
              <a:rPr lang="en-US"/>
              <a:t>Microsoft Graph </a:t>
            </a:r>
            <a:r>
              <a:rPr lang="en-US" dirty="0"/>
              <a:t>API (users, OneDrive for Business, Skype for Business)</a:t>
            </a:r>
          </a:p>
        </p:txBody>
      </p:sp>
      <p:sp>
        <p:nvSpPr>
          <p:cNvPr id="5" name="Text Placeholder 4"/>
          <p:cNvSpPr>
            <a:spLocks noGrp="1"/>
          </p:cNvSpPr>
          <p:nvPr>
            <p:ph type="body" sz="quarter" idx="11"/>
          </p:nvPr>
        </p:nvSpPr>
        <p:spPr>
          <a:xfrm>
            <a:off x="6675374" y="1212849"/>
            <a:ext cx="5485621" cy="3850289"/>
          </a:xfrm>
        </p:spPr>
        <p:txBody>
          <a:bodyPr/>
          <a:lstStyle/>
          <a:p>
            <a:r>
              <a:rPr lang="en-US" dirty="0"/>
              <a:t>Visual Studio Team Services</a:t>
            </a:r>
          </a:p>
          <a:p>
            <a:pPr lvl="1"/>
            <a:r>
              <a:rPr lang="en-US" dirty="0"/>
              <a:t>Source Control integration (GIT)</a:t>
            </a:r>
          </a:p>
          <a:p>
            <a:pPr lvl="1"/>
            <a:r>
              <a:rPr lang="en-US" dirty="0"/>
              <a:t>Continuous Integration &amp; Delivery</a:t>
            </a:r>
          </a:p>
          <a:p>
            <a:r>
              <a:rPr lang="en-US" dirty="0"/>
              <a:t>Containers</a:t>
            </a:r>
          </a:p>
          <a:p>
            <a:pPr lvl="1"/>
            <a:r>
              <a:rPr lang="en-US" dirty="0"/>
              <a:t>Docker</a:t>
            </a:r>
          </a:p>
          <a:p>
            <a:pPr lvl="1"/>
            <a:r>
              <a:rPr lang="en-US" dirty="0"/>
              <a:t>Azure Container Service</a:t>
            </a:r>
          </a:p>
          <a:p>
            <a:endParaRPr lang="en-US" dirty="0"/>
          </a:p>
        </p:txBody>
      </p:sp>
    </p:spTree>
    <p:extLst>
      <p:ext uri="{BB962C8B-B14F-4D97-AF65-F5344CB8AC3E}">
        <p14:creationId xmlns:p14="http://schemas.microsoft.com/office/powerpoint/2010/main" val="797548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Hands On Labs</a:t>
            </a:r>
          </a:p>
        </p:txBody>
      </p:sp>
    </p:spTree>
    <p:extLst>
      <p:ext uri="{BB962C8B-B14F-4D97-AF65-F5344CB8AC3E}">
        <p14:creationId xmlns:p14="http://schemas.microsoft.com/office/powerpoint/2010/main" val="14174833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dirty="0"/>
              <a:t>Create O365 Developer Tenant</a:t>
            </a:r>
          </a:p>
          <a:p>
            <a:r>
              <a:rPr lang="en-US" dirty="0"/>
              <a:t>Connect Azure subscription (Pass or Trial)</a:t>
            </a:r>
          </a:p>
          <a:p>
            <a:r>
              <a:rPr lang="en-US" dirty="0"/>
              <a:t>Take prepared image or run locally, walk through the tools that are available for your platform</a:t>
            </a:r>
          </a:p>
          <a:p>
            <a:pPr lvl="1"/>
            <a:r>
              <a:rPr lang="en-US" dirty="0"/>
              <a:t>.NET, Node.JS, Java | Windows. Mac OSX</a:t>
            </a:r>
          </a:p>
          <a:p>
            <a:r>
              <a:rPr lang="en-US" dirty="0"/>
              <a:t>Run ARM Template to scaffold out resources</a:t>
            </a:r>
          </a:p>
        </p:txBody>
      </p:sp>
      <p:sp>
        <p:nvSpPr>
          <p:cNvPr id="3" name="Title 2"/>
          <p:cNvSpPr>
            <a:spLocks noGrp="1"/>
          </p:cNvSpPr>
          <p:nvPr>
            <p:ph type="title"/>
          </p:nvPr>
        </p:nvSpPr>
        <p:spPr/>
        <p:txBody>
          <a:bodyPr/>
          <a:lstStyle/>
          <a:p>
            <a:r>
              <a:rPr lang="en-US"/>
              <a:t>HOL 1: Setting up your developer environment</a:t>
            </a:r>
            <a:endParaRPr lang="en-US" dirty="0"/>
          </a:p>
        </p:txBody>
      </p:sp>
    </p:spTree>
    <p:extLst>
      <p:ext uri="{BB962C8B-B14F-4D97-AF65-F5344CB8AC3E}">
        <p14:creationId xmlns:p14="http://schemas.microsoft.com/office/powerpoint/2010/main" val="4222031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339650"/>
          </a:xfrm>
        </p:spPr>
        <p:txBody>
          <a:bodyPr/>
          <a:lstStyle/>
          <a:p>
            <a:r>
              <a:rPr lang="en-US" dirty="0"/>
              <a:t>Starting with provisioned resource group</a:t>
            </a:r>
          </a:p>
          <a:p>
            <a:r>
              <a:rPr lang="en-US" dirty="0"/>
              <a:t>Select front end app (.NET/Node.js/Java)</a:t>
            </a:r>
          </a:p>
          <a:p>
            <a:r>
              <a:rPr lang="en-US" dirty="0"/>
              <a:t>Connect to deployed API</a:t>
            </a:r>
          </a:p>
          <a:p>
            <a:r>
              <a:rPr lang="en-US" dirty="0"/>
              <a:t>Add blob storage</a:t>
            </a:r>
          </a:p>
          <a:p>
            <a:r>
              <a:rPr lang="en-US" dirty="0"/>
              <a:t>Add queueing</a:t>
            </a:r>
          </a:p>
          <a:p>
            <a:r>
              <a:rPr lang="en-US" dirty="0"/>
              <a:t>Add </a:t>
            </a:r>
            <a:r>
              <a:rPr lang="en-US" dirty="0" err="1"/>
              <a:t>Redis</a:t>
            </a:r>
            <a:r>
              <a:rPr lang="en-US" dirty="0"/>
              <a:t> cache</a:t>
            </a:r>
          </a:p>
          <a:p>
            <a:r>
              <a:rPr lang="en-US" dirty="0"/>
              <a:t>Stretch: Image resizing with Azure Functions</a:t>
            </a:r>
          </a:p>
        </p:txBody>
      </p:sp>
      <p:sp>
        <p:nvSpPr>
          <p:cNvPr id="2" name="Title 1"/>
          <p:cNvSpPr>
            <a:spLocks noGrp="1"/>
          </p:cNvSpPr>
          <p:nvPr>
            <p:ph type="title"/>
          </p:nvPr>
        </p:nvSpPr>
        <p:spPr/>
        <p:txBody>
          <a:bodyPr/>
          <a:lstStyle/>
          <a:p>
            <a:r>
              <a:rPr lang="en-US"/>
              <a:t>HOL 2: Building modern cloud apps</a:t>
            </a:r>
            <a:endParaRPr lang="en-US" dirty="0"/>
          </a:p>
        </p:txBody>
      </p:sp>
    </p:spTree>
    <p:extLst>
      <p:ext uri="{BB962C8B-B14F-4D97-AF65-F5344CB8AC3E}">
        <p14:creationId xmlns:p14="http://schemas.microsoft.com/office/powerpoint/2010/main" val="103508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02250"/>
          </a:xfrm>
        </p:spPr>
        <p:txBody>
          <a:bodyPr>
            <a:normAutofit/>
          </a:bodyPr>
          <a:lstStyle/>
          <a:p>
            <a:r>
              <a:rPr lang="en-US" dirty="0"/>
              <a:t>Create AAD Application</a:t>
            </a:r>
          </a:p>
          <a:p>
            <a:r>
              <a:rPr lang="en-US" dirty="0"/>
              <a:t>Add authentication to app</a:t>
            </a:r>
          </a:p>
          <a:p>
            <a:r>
              <a:rPr lang="en-US" dirty="0"/>
              <a:t>Add profile page</a:t>
            </a:r>
          </a:p>
          <a:p>
            <a:r>
              <a:rPr lang="en-US" dirty="0"/>
              <a:t>Add graph API call to get user data for profile page</a:t>
            </a:r>
          </a:p>
          <a:p>
            <a:r>
              <a:rPr lang="en-US" dirty="0"/>
              <a:t>Populate first &amp; last name of the new incident form with first name &amp; last name from Graph/token</a:t>
            </a:r>
          </a:p>
          <a:p>
            <a:r>
              <a:rPr lang="en-US" dirty="0"/>
              <a:t>Send Email via Graph on new incident creation</a:t>
            </a:r>
          </a:p>
          <a:p>
            <a:r>
              <a:rPr lang="en-US" dirty="0"/>
              <a:t>Stretch: Add calendar event on new incident creation</a:t>
            </a:r>
          </a:p>
        </p:txBody>
      </p:sp>
      <p:sp>
        <p:nvSpPr>
          <p:cNvPr id="2" name="Title 1"/>
          <p:cNvSpPr>
            <a:spLocks noGrp="1"/>
          </p:cNvSpPr>
          <p:nvPr>
            <p:ph type="title"/>
          </p:nvPr>
        </p:nvSpPr>
        <p:spPr/>
        <p:txBody>
          <a:bodyPr>
            <a:normAutofit fontScale="90000"/>
          </a:bodyPr>
          <a:lstStyle/>
          <a:p>
            <a:r>
              <a:rPr lang="en-US" dirty="0"/>
              <a:t>HOL 3: Identity with Azure AD and Office 365 APIs</a:t>
            </a:r>
          </a:p>
        </p:txBody>
      </p:sp>
    </p:spTree>
    <p:extLst>
      <p:ext uri="{BB962C8B-B14F-4D97-AF65-F5344CB8AC3E}">
        <p14:creationId xmlns:p14="http://schemas.microsoft.com/office/powerpoint/2010/main" val="2890623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730252"/>
          </a:xfrm>
        </p:spPr>
        <p:txBody>
          <a:bodyPr/>
          <a:lstStyle/>
          <a:p>
            <a:r>
              <a:rPr lang="en-US" dirty="0"/>
              <a:t>Create Visual Studio Team Services (VSTS) Online account</a:t>
            </a:r>
          </a:p>
          <a:p>
            <a:r>
              <a:rPr lang="en-US" dirty="0"/>
              <a:t>Create </a:t>
            </a:r>
            <a:r>
              <a:rPr lang="en-US" dirty="0" err="1"/>
              <a:t>Git</a:t>
            </a:r>
            <a:r>
              <a:rPr lang="en-US" dirty="0"/>
              <a:t> repository</a:t>
            </a:r>
          </a:p>
          <a:p>
            <a:r>
              <a:rPr lang="en-US" dirty="0"/>
              <a:t>Clone </a:t>
            </a:r>
            <a:r>
              <a:rPr lang="en-US" dirty="0" err="1"/>
              <a:t>Git</a:t>
            </a:r>
            <a:r>
              <a:rPr lang="en-US" dirty="0"/>
              <a:t> repo locally</a:t>
            </a:r>
          </a:p>
          <a:p>
            <a:r>
              <a:rPr lang="en-US" dirty="0"/>
              <a:t>Push code into VSTS</a:t>
            </a:r>
          </a:p>
          <a:p>
            <a:r>
              <a:rPr lang="en-US" dirty="0"/>
              <a:t>Create CI pipeline for build</a:t>
            </a:r>
          </a:p>
          <a:p>
            <a:r>
              <a:rPr lang="en-US" dirty="0"/>
              <a:t>Ends with published artifacts</a:t>
            </a:r>
          </a:p>
        </p:txBody>
      </p:sp>
      <p:sp>
        <p:nvSpPr>
          <p:cNvPr id="2" name="Title 1"/>
          <p:cNvSpPr>
            <a:spLocks noGrp="1"/>
          </p:cNvSpPr>
          <p:nvPr>
            <p:ph type="title"/>
          </p:nvPr>
        </p:nvSpPr>
        <p:spPr/>
        <p:txBody>
          <a:bodyPr/>
          <a:lstStyle/>
          <a:p>
            <a:r>
              <a:rPr lang="en-US"/>
              <a:t>HOL 4: DevOps with Azure and VSTS</a:t>
            </a:r>
            <a:endParaRPr lang="en-US" dirty="0"/>
          </a:p>
        </p:txBody>
      </p:sp>
    </p:spTree>
    <p:extLst>
      <p:ext uri="{BB962C8B-B14F-4D97-AF65-F5344CB8AC3E}">
        <p14:creationId xmlns:p14="http://schemas.microsoft.com/office/powerpoint/2010/main" val="3481618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120854"/>
          </a:xfrm>
        </p:spPr>
        <p:txBody>
          <a:bodyPr/>
          <a:lstStyle/>
          <a:p>
            <a:r>
              <a:rPr lang="en-US" dirty="0"/>
              <a:t>Create ARM template for web app in VS</a:t>
            </a:r>
          </a:p>
          <a:p>
            <a:r>
              <a:rPr lang="en-US" dirty="0"/>
              <a:t>Deploy using VSTS</a:t>
            </a:r>
          </a:p>
          <a:p>
            <a:r>
              <a:rPr lang="en-US" dirty="0"/>
              <a:t>Create 1 Production environment</a:t>
            </a:r>
          </a:p>
          <a:p>
            <a:r>
              <a:rPr lang="en-US" dirty="0"/>
              <a:t>Configure Continuous deployment</a:t>
            </a:r>
          </a:p>
          <a:p>
            <a:endParaRPr lang="en-US" dirty="0"/>
          </a:p>
        </p:txBody>
      </p:sp>
      <p:sp>
        <p:nvSpPr>
          <p:cNvPr id="2" name="Title 1"/>
          <p:cNvSpPr>
            <a:spLocks noGrp="1"/>
          </p:cNvSpPr>
          <p:nvPr>
            <p:ph type="title"/>
          </p:nvPr>
        </p:nvSpPr>
        <p:spPr/>
        <p:txBody>
          <a:bodyPr/>
          <a:lstStyle/>
          <a:p>
            <a:r>
              <a:rPr lang="en-US"/>
              <a:t>HOL 5: Infrastructure as code with (ARM)</a:t>
            </a:r>
            <a:endParaRPr lang="en-US" dirty="0"/>
          </a:p>
        </p:txBody>
      </p:sp>
    </p:spTree>
    <p:extLst>
      <p:ext uri="{BB962C8B-B14F-4D97-AF65-F5344CB8AC3E}">
        <p14:creationId xmlns:p14="http://schemas.microsoft.com/office/powerpoint/2010/main" val="3620859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42782"/>
          </a:xfrm>
        </p:spPr>
        <p:txBody>
          <a:bodyPr/>
          <a:lstStyle/>
          <a:p>
            <a:r>
              <a:rPr lang="en-US" dirty="0"/>
              <a:t>Add App Insights resource to Azure</a:t>
            </a:r>
          </a:p>
          <a:p>
            <a:r>
              <a:rPr lang="en-US" dirty="0"/>
              <a:t>Add App Insights to application server side</a:t>
            </a:r>
          </a:p>
          <a:p>
            <a:pPr lvl="1"/>
            <a:r>
              <a:rPr lang="en-US" dirty="0"/>
              <a:t>Monitor the API call</a:t>
            </a:r>
          </a:p>
          <a:p>
            <a:r>
              <a:rPr lang="en-US" dirty="0"/>
              <a:t>Add client side library</a:t>
            </a:r>
          </a:p>
          <a:p>
            <a:pPr lvl="1"/>
            <a:r>
              <a:rPr lang="en-US" dirty="0"/>
              <a:t>Dashboard custom event to capture dashboard views</a:t>
            </a:r>
          </a:p>
          <a:p>
            <a:r>
              <a:rPr lang="en-US" dirty="0"/>
              <a:t>Create availability test that test the dashboard</a:t>
            </a:r>
          </a:p>
          <a:p>
            <a:r>
              <a:rPr lang="en-US" dirty="0"/>
              <a:t>Stretch - Create custom metric around the API call</a:t>
            </a:r>
          </a:p>
          <a:p>
            <a:endParaRPr lang="en-US" dirty="0"/>
          </a:p>
        </p:txBody>
      </p:sp>
      <p:sp>
        <p:nvSpPr>
          <p:cNvPr id="2" name="Title 1"/>
          <p:cNvSpPr>
            <a:spLocks noGrp="1"/>
          </p:cNvSpPr>
          <p:nvPr>
            <p:ph type="title"/>
          </p:nvPr>
        </p:nvSpPr>
        <p:spPr/>
        <p:txBody>
          <a:bodyPr>
            <a:normAutofit fontScale="90000"/>
          </a:bodyPr>
          <a:lstStyle/>
          <a:p>
            <a:r>
              <a:rPr lang="en-US" dirty="0"/>
              <a:t>HOL 6: Monitoring applications with App Insights</a:t>
            </a:r>
          </a:p>
          <a:p>
            <a:endParaRPr lang="en-US" dirty="0"/>
          </a:p>
          <a:p>
            <a:endParaRPr lang="en-US" dirty="0"/>
          </a:p>
        </p:txBody>
      </p:sp>
    </p:spTree>
    <p:extLst>
      <p:ext uri="{BB962C8B-B14F-4D97-AF65-F5344CB8AC3E}">
        <p14:creationId xmlns:p14="http://schemas.microsoft.com/office/powerpoint/2010/main" val="2211970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75481" y="1212850"/>
            <a:ext cx="11885514" cy="501675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r>
              <a:rPr lang="en-US" dirty="0"/>
              <a:t>What is Azure? What is the Microsoft Cloud?</a:t>
            </a:r>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Introduction</a:t>
            </a:r>
          </a:p>
        </p:txBody>
      </p:sp>
      <p:sp>
        <p:nvSpPr>
          <p:cNvPr id="3" name="Text Placeholder 2"/>
          <p:cNvSpPr>
            <a:spLocks noGrp="1"/>
          </p:cNvSpPr>
          <p:nvPr>
            <p:ph type="body" sz="quarter" idx="10"/>
          </p:nvPr>
        </p:nvSpPr>
        <p:spPr>
          <a:xfrm>
            <a:off x="274638" y="1212850"/>
            <a:ext cx="11887200" cy="4462760"/>
          </a:xfrm>
        </p:spPr>
        <p:txBody>
          <a:bodyPr/>
          <a:lstStyle/>
          <a:p>
            <a:r>
              <a:rPr lang="en-US" dirty="0"/>
              <a:t>Who am I?</a:t>
            </a:r>
          </a:p>
          <a:p>
            <a:r>
              <a:rPr lang="en-US" dirty="0"/>
              <a:t>Who are you?</a:t>
            </a:r>
          </a:p>
          <a:p>
            <a:pPr lvl="1"/>
            <a:r>
              <a:rPr lang="en-US" dirty="0"/>
              <a:t>Company and role</a:t>
            </a:r>
          </a:p>
          <a:p>
            <a:pPr lvl="1"/>
            <a:r>
              <a:rPr lang="en-US" dirty="0"/>
              <a:t>Experience with cloud</a:t>
            </a:r>
          </a:p>
          <a:p>
            <a:pPr lvl="1"/>
            <a:endParaRPr lang="en-US" dirty="0"/>
          </a:p>
          <a:p>
            <a:pPr lvl="1"/>
            <a:r>
              <a:rPr lang="en-US" dirty="0"/>
              <a:t>What is your platform of choice?</a:t>
            </a:r>
          </a:p>
          <a:p>
            <a:pPr lvl="1"/>
            <a:r>
              <a:rPr lang="en-US" dirty="0"/>
              <a:t>What are you looking to learn?</a:t>
            </a:r>
          </a:p>
          <a:p>
            <a:endParaRPr lang="en-US" dirty="0"/>
          </a:p>
          <a:p>
            <a:r>
              <a:rPr lang="en-US" dirty="0"/>
              <a:t>What is Azure?</a:t>
            </a:r>
          </a:p>
        </p:txBody>
      </p:sp>
    </p:spTree>
    <p:extLst>
      <p:ext uri="{BB962C8B-B14F-4D97-AF65-F5344CB8AC3E}">
        <p14:creationId xmlns:p14="http://schemas.microsoft.com/office/powerpoint/2010/main" val="2985744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6175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68578"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5075399"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38222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68904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7167" y="296184"/>
            <a:ext cx="11884506" cy="91731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05">
              <a:defRPr/>
            </a:pPr>
            <a:r>
              <a:rPr lang="en-US" sz="4797" dirty="0"/>
              <a:t>Microsoft Cloud</a:t>
            </a:r>
          </a:p>
        </p:txBody>
      </p:sp>
      <p:sp>
        <p:nvSpPr>
          <p:cNvPr id="51" name="Business apps"/>
          <p:cNvSpPr/>
          <p:nvPr/>
        </p:nvSpPr>
        <p:spPr>
          <a:xfrm>
            <a:off x="2960534" y="2579793"/>
            <a:ext cx="1659530"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606435" y="2579793"/>
            <a:ext cx="1755976"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671956" y="1252141"/>
            <a:ext cx="2817711" cy="255517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Secure Productive Enterprise &amp;</a:t>
            </a:r>
          </a:p>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353733" y="2192104"/>
            <a:ext cx="2218968" cy="128054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10111838" y="2516546"/>
            <a:ext cx="1083336" cy="533560"/>
          </a:xfrm>
          <a:prstGeom prst="rect">
            <a:avLst/>
          </a:prstGeom>
        </p:spPr>
        <p:txBody>
          <a:bodyPr wrap="none">
            <a:spAutoFit/>
          </a:bodyPr>
          <a:lstStyle/>
          <a:p>
            <a:pPr algn="ctr" defTabSz="932239">
              <a:defRPr/>
            </a:pPr>
            <a:r>
              <a:rPr lang="en-US" sz="2800"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67841" y="5012529"/>
            <a:ext cx="10435263" cy="14686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1896" rtlCol="0" anchor="ctr"/>
          <a:lstStyle/>
          <a:p>
            <a:pPr algn="ctr" defTabSz="914224">
              <a:defRPr/>
            </a:pPr>
            <a:r>
              <a:rPr lang="en-US" sz="4896" kern="0" spc="-122" dirty="0">
                <a:solidFill>
                  <a:schemeClr val="bg1"/>
                </a:solidFill>
                <a:latin typeface="Segoe UI Light" panose="020B0502040204020203" pitchFamily="34" charset="0"/>
                <a:cs typeface="Segoe UI Light" panose="020B0502040204020203" pitchFamily="34" charset="0"/>
              </a:rPr>
              <a:t>200+ Cloud Services</a:t>
            </a:r>
          </a:p>
          <a:p>
            <a:pPr algn="ctr" defTabSz="914224">
              <a:defRPr/>
            </a:pPr>
            <a:r>
              <a:rPr lang="en-US" sz="1957"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84" kern="0" dirty="0">
                <a:solidFill>
                  <a:schemeClr val="bg1"/>
                </a:solidFill>
                <a:latin typeface="Segoe UI Light" panose="020B0502040204020203" pitchFamily="34" charset="0"/>
                <a:cs typeface="Segoe UI Light" panose="020B0502040204020203" pitchFamily="34" charset="0"/>
              </a:rPr>
              <a:t>  </a:t>
            </a:r>
            <a:r>
              <a:rPr lang="en-US" sz="1684" kern="0" dirty="0">
                <a:solidFill>
                  <a:schemeClr val="bg1"/>
                </a:solidFill>
              </a:rPr>
              <a:t> </a:t>
            </a:r>
          </a:p>
          <a:p>
            <a:pPr algn="ctr" defTabSz="914224">
              <a:defRPr/>
            </a:pPr>
            <a:endParaRPr lang="en-US" sz="1684" kern="0" dirty="0">
              <a:solidFill>
                <a:schemeClr val="bg1"/>
              </a:solidFill>
            </a:endParaRPr>
          </a:p>
        </p:txBody>
      </p:sp>
      <p:sp>
        <p:nvSpPr>
          <p:cNvPr id="31" name="Rectangle 30"/>
          <p:cNvSpPr/>
          <p:nvPr/>
        </p:nvSpPr>
        <p:spPr>
          <a:xfrm>
            <a:off x="3844622" y="634124"/>
            <a:ext cx="2797413" cy="13987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50+</a:t>
            </a:r>
            <a:r>
              <a:rPr lang="en-US" sz="2936"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47245" y="2935524"/>
            <a:ext cx="995639" cy="439033"/>
          </a:xfrm>
          <a:prstGeom prst="rect">
            <a:avLst/>
          </a:prstGeom>
        </p:spPr>
      </p:pic>
      <p:sp>
        <p:nvSpPr>
          <p:cNvPr id="33" name="Rectangle 32"/>
          <p:cNvSpPr/>
          <p:nvPr/>
        </p:nvSpPr>
        <p:spPr>
          <a:xfrm>
            <a:off x="8605688" y="3543338"/>
            <a:ext cx="2797413" cy="139870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426" kern="0" dirty="0">
                <a:solidFill>
                  <a:schemeClr val="bg1"/>
                </a:solidFill>
                <a:latin typeface="Segoe UI Semibold" panose="020B0702040204020203" pitchFamily="34" charset="0"/>
                <a:cs typeface="Segoe UI Semibold" panose="020B0702040204020203" pitchFamily="34" charset="0"/>
              </a:rPr>
              <a:t>18+ </a:t>
            </a:r>
            <a:r>
              <a:rPr lang="en-US" sz="293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10037967" y="639481"/>
            <a:ext cx="1365137" cy="13987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85%</a:t>
            </a: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Fortune 500 users</a:t>
            </a:r>
          </a:p>
          <a:p>
            <a:pPr algn="ctr" defTabSz="914224">
              <a:lnSpc>
                <a:spcPct val="85000"/>
              </a:lnSpc>
              <a:defRPr/>
            </a:pPr>
            <a:endParaRPr lang="en-US" sz="1684" kern="0" dirty="0">
              <a:solidFill>
                <a:schemeClr val="bg1"/>
              </a:solidFill>
              <a:latin typeface="Segoe UI Light" panose="020B0502040204020203" pitchFamily="34" charset="0"/>
              <a:cs typeface="Segoe UI Light" panose="020B0502040204020203" pitchFamily="34" charset="0"/>
            </a:endParaRP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605693" y="639481"/>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641479" y="493989"/>
            <a:ext cx="1956697" cy="4448057"/>
          </a:xfrm>
          <a:prstGeom prst="rect">
            <a:avLst/>
          </a:prstGeom>
        </p:spPr>
      </p:pic>
      <p:sp>
        <p:nvSpPr>
          <p:cNvPr id="43" name="Rectangle 42"/>
          <p:cNvSpPr/>
          <p:nvPr/>
        </p:nvSpPr>
        <p:spPr>
          <a:xfrm>
            <a:off x="969198" y="2084744"/>
            <a:ext cx="2797413" cy="1398706"/>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2.4+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69198" y="639481"/>
            <a:ext cx="2797413" cy="13987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672" kern="0" dirty="0">
                <a:solidFill>
                  <a:schemeClr val="bg1"/>
                </a:solidFill>
                <a:latin typeface="Segoe UI Semibold" panose="020B0702040204020203" pitchFamily="34" charset="0"/>
                <a:cs typeface="Segoe UI Semibold" panose="020B0702040204020203" pitchFamily="34" charset="0"/>
              </a:rPr>
              <a:t>7+ </a:t>
            </a:r>
            <a:r>
              <a:rPr lang="en-US" sz="342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844622" y="2084744"/>
            <a:ext cx="2797413" cy="13987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30+ </a:t>
            </a:r>
            <a:r>
              <a:rPr lang="en-US" sz="2448" kern="0" dirty="0">
                <a:solidFill>
                  <a:schemeClr val="bg1"/>
                </a:solidFill>
                <a:latin typeface="Segoe UI Light" panose="020B0502040204020203" pitchFamily="34" charset="0"/>
                <a:cs typeface="Segoe UI Light" panose="020B0502040204020203" pitchFamily="34" charset="0"/>
              </a:rPr>
              <a:t>trillion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844622" y="3543338"/>
            <a:ext cx="2797413" cy="1398706"/>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endParaRPr lang="en-US" sz="1469"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69201" y="3543345"/>
            <a:ext cx="1365137" cy="13987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48+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401477" y="3543338"/>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599989" y="2090630"/>
            <a:ext cx="2797413" cy="1398706"/>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3.5+</a:t>
            </a:r>
            <a:r>
              <a:rPr lang="en-US" sz="2203"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712"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844627" y="3552329"/>
            <a:ext cx="2779638" cy="661879"/>
          </a:xfrm>
          <a:prstGeom prst="rect">
            <a:avLst/>
          </a:prstGeom>
        </p:spPr>
        <p:txBody>
          <a:bodyPr wrap="square">
            <a:spAutoFit/>
          </a:bodyPr>
          <a:lstStyle/>
          <a:p>
            <a:pPr algn="ctr" defTabSz="914224">
              <a:lnSpc>
                <a:spcPct val="85000"/>
              </a:lnSpc>
              <a:defRPr/>
            </a:pPr>
            <a:r>
              <a:rPr lang="en-US" sz="2644" kern="0" dirty="0">
                <a:solidFill>
                  <a:schemeClr val="bg1"/>
                </a:solidFill>
                <a:latin typeface="Segoe UI Semibold" panose="020B0702040204020203" pitchFamily="34" charset="0"/>
                <a:cs typeface="Segoe UI Semibold" panose="020B0702040204020203" pitchFamily="34" charset="0"/>
              </a:rPr>
              <a:t>400+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24318" y="1732139"/>
            <a:ext cx="1127892" cy="18129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67355" y="1732139"/>
            <a:ext cx="906361" cy="18882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890919" y="2764057"/>
            <a:ext cx="2215552" cy="766993"/>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73532" y="4385221"/>
            <a:ext cx="2461724" cy="570771"/>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12467" y="2926862"/>
            <a:ext cx="2461724" cy="57077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840503" y="1593404"/>
            <a:ext cx="805654" cy="355259"/>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814017" y="1499209"/>
            <a:ext cx="1107775" cy="42562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511896" y="2829529"/>
            <a:ext cx="1712018" cy="511380"/>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42016" y="4453748"/>
            <a:ext cx="1409896" cy="498077"/>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75241" y="4394392"/>
            <a:ext cx="1208482" cy="43445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163547" y="4375559"/>
            <a:ext cx="2215552" cy="631084"/>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Achieve global scale, in local regions</a:t>
            </a:r>
          </a:p>
        </p:txBody>
      </p:sp>
      <p:sp>
        <p:nvSpPr>
          <p:cNvPr id="25" name="Rectangle 24"/>
          <p:cNvSpPr/>
          <p:nvPr/>
        </p:nvSpPr>
        <p:spPr bwMode="auto">
          <a:xfrm>
            <a:off x="275481" y="1668686"/>
            <a:ext cx="11885514" cy="502848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nSpc>
                <a:spcPct val="90000"/>
              </a:lnSpc>
            </a:pPr>
            <a:endParaRPr lang="en-US" sz="3199"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91951" y="1629873"/>
            <a:ext cx="10970471" cy="5189998"/>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50634" y="4346293"/>
            <a:ext cx="1749294" cy="2297382"/>
          </a:xfrm>
          <a:prstGeom prst="rect">
            <a:avLst/>
          </a:prstGeom>
        </p:spPr>
        <p:txBody>
          <a:bodyPr wrap="none">
            <a:spAutoFit/>
          </a:bodyPr>
          <a:lstStyle/>
          <a:p>
            <a:pPr defTabSz="951121">
              <a:lnSpc>
                <a:spcPct val="90000"/>
              </a:lnSpc>
              <a:defRPr/>
            </a:pPr>
            <a:r>
              <a:rPr lang="en-US" sz="11998" b="1" spc="-1000" dirty="0">
                <a:solidFill>
                  <a:schemeClr val="tx2"/>
                </a:solidFill>
                <a:latin typeface="+mj-lt"/>
                <a:cs typeface="Segoe UI Semibold" panose="020B0702040204020203" pitchFamily="34" charset="0"/>
              </a:rPr>
              <a:t>3</a:t>
            </a:r>
            <a:r>
              <a:rPr lang="en-US" sz="11998" b="1" spc="-428" dirty="0">
                <a:solidFill>
                  <a:schemeClr val="tx2"/>
                </a:solidFill>
                <a:latin typeface="+mj-lt"/>
                <a:cs typeface="Segoe UI Semibold" panose="020B0702040204020203" pitchFamily="34" charset="0"/>
              </a:rPr>
              <a:t>8</a:t>
            </a:r>
            <a:r>
              <a:rPr lang="en-US" sz="359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51121">
              <a:lnSpc>
                <a:spcPct val="90000"/>
              </a:lnSpc>
              <a:defRPr/>
            </a:pPr>
            <a:r>
              <a:rPr lang="en-US" sz="359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99"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80451" y="3405504"/>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chemeClr val="accent1"/>
              </a:solidFill>
              <a:ea typeface="Segoe UI" pitchFamily="34" charset="0"/>
              <a:cs typeface="Segoe UI" pitchFamily="34" charset="0"/>
            </a:endParaRPr>
          </a:p>
        </p:txBody>
      </p:sp>
      <p:sp>
        <p:nvSpPr>
          <p:cNvPr id="97" name="Oval 96"/>
          <p:cNvSpPr/>
          <p:nvPr/>
        </p:nvSpPr>
        <p:spPr bwMode="auto">
          <a:xfrm>
            <a:off x="3402601" y="3491484"/>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chemeClr val="accent1"/>
              </a:solidFill>
              <a:ea typeface="Segoe UI" pitchFamily="34" charset="0"/>
              <a:cs typeface="Segoe UI" pitchFamily="34" charset="0"/>
            </a:endParaRPr>
          </a:p>
        </p:txBody>
      </p:sp>
      <p:sp>
        <p:nvSpPr>
          <p:cNvPr id="98" name="Oval 97"/>
          <p:cNvSpPr/>
          <p:nvPr/>
        </p:nvSpPr>
        <p:spPr bwMode="auto">
          <a:xfrm>
            <a:off x="3672311" y="3585582"/>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992969" y="3051095"/>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812001" y="3576344"/>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22010" y="3086180"/>
            <a:ext cx="494581" cy="475058"/>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432734" y="3291904"/>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52026" y="3249195"/>
            <a:ext cx="494581" cy="475058"/>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62750" y="3454919"/>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a:xfrm>
            <a:off x="2788800" y="6334565"/>
            <a:ext cx="9365050" cy="3246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9156" lvl="1" algn="ctr" defTabSz="838311">
              <a:lnSpc>
                <a:spcPct val="90000"/>
              </a:lnSpc>
              <a:spcAft>
                <a:spcPts val="270"/>
              </a:spcAft>
              <a:defRPr/>
            </a:pPr>
            <a:r>
              <a:rPr lang="en-US" sz="1632" kern="0" dirty="0">
                <a:solidFill>
                  <a:schemeClr val="bg1"/>
                </a:solidFill>
              </a:rPr>
              <a:t>Over 1M+ production servers             Dark fiber network                          24 x 7 x 365 support</a:t>
            </a:r>
          </a:p>
        </p:txBody>
      </p:sp>
    </p:spTree>
    <p:extLst>
      <p:ext uri="{BB962C8B-B14F-4D97-AF65-F5344CB8AC3E}">
        <p14:creationId xmlns:p14="http://schemas.microsoft.com/office/powerpoint/2010/main" val="1923949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336580" y="-60912"/>
            <a:ext cx="13000092" cy="6612145"/>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059" y="793098"/>
            <a:ext cx="12423237" cy="6273553"/>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16384" y="3050415"/>
            <a:ext cx="560076" cy="537968"/>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p:txBody>
          <a:bodyPr/>
          <a:lstStyle/>
          <a:p>
            <a:r>
              <a:rPr lang="en-US"/>
              <a:t>Hyper scale Infrastructure is the enabler</a:t>
            </a:r>
            <a:endParaRPr lang="en-US" dirty="0"/>
          </a:p>
        </p:txBody>
      </p:sp>
      <p:sp>
        <p:nvSpPr>
          <p:cNvPr id="27" name="TextBox 26"/>
          <p:cNvSpPr txBox="1"/>
          <p:nvPr/>
        </p:nvSpPr>
        <p:spPr>
          <a:xfrm>
            <a:off x="414308" y="951783"/>
            <a:ext cx="11794377" cy="318217"/>
          </a:xfrm>
          <a:prstGeom prst="rect">
            <a:avLst/>
          </a:prstGeom>
          <a:ln>
            <a:noFill/>
            <a:tailEnd type="oval" w="med" len="med"/>
          </a:ln>
        </p:spPr>
        <p:style>
          <a:lnRef idx="1">
            <a:schemeClr val="accent1"/>
          </a:lnRef>
          <a:fillRef idx="0">
            <a:schemeClr val="accent1"/>
          </a:fillRef>
          <a:effectRef idx="0">
            <a:schemeClr val="accent1"/>
          </a:effectRef>
          <a:fontRef idx="minor">
            <a:schemeClr val="tx1"/>
          </a:fontRef>
        </p:style>
        <p:txBody>
          <a:bodyPr wrap="square" lIns="93190" tIns="46597" rIns="93190" bIns="46597" rtlCol="0">
            <a:spAutoFit/>
          </a:bodyPr>
          <a:lstStyle/>
          <a:p>
            <a:pPr defTabSz="1242332">
              <a:defRPr/>
            </a:pPr>
            <a:r>
              <a:rPr lang="en-US" sz="1428" dirty="0">
                <a:solidFill>
                  <a:prstClr val="white"/>
                </a:solidFill>
                <a:latin typeface="Segoe UI"/>
              </a:rPr>
              <a:t>28 Regions Worldwide, 22 ONLINE…huge capacity around the world…growing every year</a:t>
            </a:r>
          </a:p>
        </p:txBody>
      </p:sp>
      <p:sp>
        <p:nvSpPr>
          <p:cNvPr id="74" name="Rectangle 73"/>
          <p:cNvSpPr/>
          <p:nvPr/>
        </p:nvSpPr>
        <p:spPr bwMode="auto">
          <a:xfrm>
            <a:off x="1875849" y="2377555"/>
            <a:ext cx="646065"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Central US</a:t>
            </a:r>
          </a:p>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74706" y="3194093"/>
            <a:ext cx="615588"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West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California</a:t>
            </a:r>
          </a:p>
        </p:txBody>
      </p:sp>
      <p:sp>
        <p:nvSpPr>
          <p:cNvPr id="76" name="Rectangle 75"/>
          <p:cNvSpPr/>
          <p:nvPr/>
        </p:nvSpPr>
        <p:spPr bwMode="auto">
          <a:xfrm>
            <a:off x="4069982" y="3171064"/>
            <a:ext cx="580143"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East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3509230" y="3800004"/>
            <a:ext cx="68065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US Gov</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76460" y="1863969"/>
            <a:ext cx="92734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North Central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1258054" y="2649249"/>
            <a:ext cx="536404"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US Gov</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385913" y="3708849"/>
            <a:ext cx="97181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South Central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957094" y="5505365"/>
            <a:ext cx="861166"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Brazil South</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Sao Paulo State</a:t>
            </a:r>
          </a:p>
        </p:txBody>
      </p:sp>
      <p:sp>
        <p:nvSpPr>
          <p:cNvPr id="92" name="Rectangle 91"/>
          <p:cNvSpPr/>
          <p:nvPr/>
        </p:nvSpPr>
        <p:spPr bwMode="auto">
          <a:xfrm>
            <a:off x="6200500" y="2120059"/>
            <a:ext cx="79596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West Europe</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688257" y="2559540"/>
            <a:ext cx="79896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China North *</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820330" y="2964383"/>
            <a:ext cx="777183"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China South *</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1079931" y="2876673"/>
            <a:ext cx="900188"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Japan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Tokyo, Saitama</a:t>
            </a:r>
          </a:p>
        </p:txBody>
      </p:sp>
      <p:sp>
        <p:nvSpPr>
          <p:cNvPr id="99" name="Rectangle 98"/>
          <p:cNvSpPr/>
          <p:nvPr/>
        </p:nvSpPr>
        <p:spPr bwMode="auto">
          <a:xfrm>
            <a:off x="11079931" y="3342928"/>
            <a:ext cx="736364"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Japan West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8472726" y="3746876"/>
            <a:ext cx="1086829" cy="749643"/>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India South</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10184306" y="4010909"/>
            <a:ext cx="736079"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East Asia</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460864" y="4541087"/>
            <a:ext cx="633829"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SE Asia</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328385" y="5621443"/>
            <a:ext cx="1036261"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Australia South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867625" y="5054689"/>
            <a:ext cx="948670"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Australia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New South Wales</a:t>
            </a:r>
          </a:p>
        </p:txBody>
      </p:sp>
      <p:grpSp>
        <p:nvGrpSpPr>
          <p:cNvPr id="9" name="Group 8"/>
          <p:cNvGrpSpPr/>
          <p:nvPr/>
        </p:nvGrpSpPr>
        <p:grpSpPr>
          <a:xfrm>
            <a:off x="8211136" y="3419281"/>
            <a:ext cx="737065" cy="902653"/>
            <a:chOff x="8211418" y="3419269"/>
            <a:chExt cx="737169" cy="902781"/>
          </a:xfrm>
        </p:grpSpPr>
        <p:sp>
          <p:nvSpPr>
            <p:cNvPr id="121" name="Rectangle 120"/>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India Central</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50952" y="4306142"/>
            <a:ext cx="560076" cy="537968"/>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59556" y="3653219"/>
            <a:ext cx="560076" cy="537968"/>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51207" y="5651037"/>
            <a:ext cx="560076" cy="537968"/>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70682" y="5522664"/>
            <a:ext cx="560076" cy="537968"/>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67951" y="3369671"/>
            <a:ext cx="560076" cy="537968"/>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31746" y="3068990"/>
            <a:ext cx="560076" cy="537968"/>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67217" y="3049255"/>
            <a:ext cx="560076" cy="537968"/>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76708" y="3194095"/>
            <a:ext cx="560076" cy="537968"/>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9094694" y="4579159"/>
            <a:ext cx="433931" cy="14832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832804" y="3926258"/>
            <a:ext cx="351502" cy="27104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208921" y="3337179"/>
            <a:ext cx="839069" cy="30414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661725" y="3467446"/>
            <a:ext cx="418205" cy="6187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752740" y="3063072"/>
            <a:ext cx="327191" cy="26427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916175" y="2932335"/>
            <a:ext cx="171566" cy="40956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1146321" y="5427486"/>
            <a:ext cx="195640" cy="36626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364646" y="5807841"/>
            <a:ext cx="562776" cy="11660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73105" y="2560162"/>
            <a:ext cx="560076" cy="537968"/>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37464" y="2533672"/>
            <a:ext cx="560076" cy="537968"/>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6257344" y="2492854"/>
            <a:ext cx="341140" cy="34088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0"/>
          </p:cNvCxnSpPr>
          <p:nvPr/>
        </p:nvCxnSpPr>
        <p:spPr>
          <a:xfrm flipV="1">
            <a:off x="5316631" y="2807188"/>
            <a:ext cx="501630" cy="12514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90292" y="3325402"/>
            <a:ext cx="402649" cy="5509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40839" y="3481448"/>
            <a:ext cx="560076" cy="537968"/>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85498" y="2937204"/>
            <a:ext cx="560076" cy="537968"/>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17397" y="3018518"/>
            <a:ext cx="560076" cy="537968"/>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23367" y="3146105"/>
            <a:ext cx="560076" cy="537968"/>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00867" y="5145815"/>
            <a:ext cx="560076" cy="537968"/>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401135" y="3357462"/>
            <a:ext cx="668845" cy="6181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bwMode="auto">
          <a:xfrm>
            <a:off x="3950462" y="2334944"/>
            <a:ext cx="83469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Canada East</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9066" y="2709261"/>
            <a:ext cx="560076" cy="537968"/>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731" y="2707739"/>
            <a:ext cx="622080" cy="275020"/>
          </a:xfrm>
          <a:prstGeom prst="line">
            <a:avLst/>
          </a:prstGeom>
          <a:ln>
            <a:tailEnd type="oval" w="med" len="med"/>
          </a:ln>
        </p:spPr>
        <p:style>
          <a:lnRef idx="1">
            <a:schemeClr val="dk1"/>
          </a:lnRef>
          <a:fillRef idx="0">
            <a:schemeClr val="dk1"/>
          </a:fillRef>
          <a:effectRef idx="0">
            <a:schemeClr val="dk1"/>
          </a:effectRef>
          <a:fontRef idx="minor">
            <a:schemeClr val="tx1"/>
          </a:fontRef>
        </p:style>
      </p:cxnSp>
      <p:grpSp>
        <p:nvGrpSpPr>
          <p:cNvPr id="5" name="Group 4"/>
          <p:cNvGrpSpPr/>
          <p:nvPr/>
        </p:nvGrpSpPr>
        <p:grpSpPr>
          <a:xfrm>
            <a:off x="2968165" y="2281243"/>
            <a:ext cx="937303" cy="1104006"/>
            <a:chOff x="2967704" y="2281069"/>
            <a:chExt cx="937436" cy="1104163"/>
          </a:xfrm>
        </p:grpSpPr>
        <p:sp>
          <p:nvSpPr>
            <p:cNvPr id="108" name="Rectangle 107"/>
            <p:cNvSpPr/>
            <p:nvPr/>
          </p:nvSpPr>
          <p:spPr bwMode="auto">
            <a:xfrm>
              <a:off x="2967704" y="2281069"/>
              <a:ext cx="937436" cy="33060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Canada Central</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tailEnd type="oval" w="med" len="med"/>
            </a:ln>
          </p:spPr>
          <p:style>
            <a:lnRef idx="1">
              <a:schemeClr val="dk1"/>
            </a:lnRef>
            <a:fillRef idx="0">
              <a:schemeClr val="dk1"/>
            </a:fillRef>
            <a:effectRef idx="0">
              <a:schemeClr val="dk1"/>
            </a:effectRef>
            <a:fontRef idx="minor">
              <a:schemeClr val="tx1"/>
            </a:fontRef>
          </p:style>
        </p:cxnSp>
      </p:grpSp>
      <p:cxnSp>
        <p:nvCxnSpPr>
          <p:cNvPr id="152" name="Straight Connector 151"/>
          <p:cNvCxnSpPr>
            <a:stCxn id="85" idx="2"/>
          </p:cNvCxnSpPr>
          <p:nvPr/>
        </p:nvCxnSpPr>
        <p:spPr>
          <a:xfrm>
            <a:off x="2740134" y="2236765"/>
            <a:ext cx="359570" cy="10575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98881" y="2750352"/>
            <a:ext cx="769285" cy="45960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57723" y="3754966"/>
            <a:ext cx="460403" cy="14028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794458" y="2835649"/>
            <a:ext cx="1164852" cy="37430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401136" y="3421691"/>
            <a:ext cx="956634" cy="3519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3401137" y="3421690"/>
            <a:ext cx="448421" cy="37831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578018" y="5422452"/>
            <a:ext cx="379076" cy="26931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606269" y="3738495"/>
            <a:ext cx="1188071" cy="537968"/>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India West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95" name="Rectangle 94"/>
          <p:cNvSpPr/>
          <p:nvPr/>
        </p:nvSpPr>
        <p:spPr bwMode="auto">
          <a:xfrm>
            <a:off x="7039043" y="2458781"/>
            <a:ext cx="117209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Germany North East **</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Magdeburg</a:t>
            </a:r>
          </a:p>
        </p:txBody>
      </p:sp>
      <p:pic>
        <p:nvPicPr>
          <p:cNvPr id="97" name="Picture 9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46807" y="2577613"/>
            <a:ext cx="560076" cy="537968"/>
          </a:xfrm>
          <a:prstGeom prst="rect">
            <a:avLst/>
          </a:prstGeom>
          <a:effectLst>
            <a:outerShdw blurRad="63500" sx="102000" sy="102000" algn="ctr" rotWithShape="0">
              <a:prstClr val="black">
                <a:alpha val="40000"/>
              </a:prstClr>
            </a:outerShdw>
          </a:effectLst>
        </p:spPr>
      </p:pic>
      <p:cxnSp>
        <p:nvCxnSpPr>
          <p:cNvPr id="100" name="Straight Connector 99"/>
          <p:cNvCxnSpPr>
            <a:stCxn id="95" idx="1"/>
          </p:cNvCxnSpPr>
          <p:nvPr/>
        </p:nvCxnSpPr>
        <p:spPr>
          <a:xfrm flipH="1">
            <a:off x="6528934" y="2645179"/>
            <a:ext cx="510110" cy="206856"/>
          </a:xfrm>
          <a:prstGeom prst="line">
            <a:avLst/>
          </a:prstGeom>
          <a:ln>
            <a:noFill/>
            <a:tailEnd type="oval" w="med" len="med"/>
          </a:ln>
        </p:spPr>
        <p:style>
          <a:lnRef idx="3">
            <a:schemeClr val="lt1"/>
          </a:lnRef>
          <a:fillRef idx="1">
            <a:schemeClr val="accent4"/>
          </a:fillRef>
          <a:effectRef idx="1">
            <a:schemeClr val="accent4"/>
          </a:effectRef>
          <a:fontRef idx="minor">
            <a:schemeClr val="lt1"/>
          </a:fontRef>
        </p:style>
      </p:cxnSp>
      <p:sp>
        <p:nvSpPr>
          <p:cNvPr id="101" name="Rectangle 100"/>
          <p:cNvSpPr/>
          <p:nvPr/>
        </p:nvSpPr>
        <p:spPr bwMode="auto">
          <a:xfrm>
            <a:off x="6936858" y="2906792"/>
            <a:ext cx="1038966"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Germany Central **</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Frankfurt</a:t>
            </a:r>
          </a:p>
        </p:txBody>
      </p:sp>
      <p:pic>
        <p:nvPicPr>
          <p:cNvPr id="103" name="Picture 10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02690" y="2668619"/>
            <a:ext cx="560076" cy="537968"/>
          </a:xfrm>
          <a:prstGeom prst="rect">
            <a:avLst/>
          </a:prstGeom>
          <a:effectLst>
            <a:outerShdw blurRad="63500" sx="102000" sy="102000" algn="ctr" rotWithShape="0">
              <a:prstClr val="black">
                <a:alpha val="40000"/>
              </a:prstClr>
            </a:outerShdw>
          </a:effectLst>
        </p:spPr>
      </p:pic>
      <p:cxnSp>
        <p:nvCxnSpPr>
          <p:cNvPr id="102" name="Straight Connector 101"/>
          <p:cNvCxnSpPr>
            <a:stCxn id="101" idx="1"/>
          </p:cNvCxnSpPr>
          <p:nvPr/>
        </p:nvCxnSpPr>
        <p:spPr>
          <a:xfrm flipH="1" flipV="1">
            <a:off x="6387229" y="2937166"/>
            <a:ext cx="549628" cy="156023"/>
          </a:xfrm>
          <a:prstGeom prst="line">
            <a:avLst/>
          </a:prstGeom>
          <a:ln>
            <a:noFill/>
            <a:tailEnd type="oval" w="med" len="med"/>
          </a:ln>
        </p:spPr>
        <p:style>
          <a:lnRef idx="3">
            <a:schemeClr val="lt1"/>
          </a:lnRef>
          <a:fillRef idx="1">
            <a:schemeClr val="accent4"/>
          </a:fillRef>
          <a:effectRef idx="1">
            <a:schemeClr val="accent4"/>
          </a:effectRef>
          <a:fontRef idx="minor">
            <a:schemeClr val="lt1"/>
          </a:fontRef>
        </p:style>
      </p:cxnSp>
      <p:pic>
        <p:nvPicPr>
          <p:cNvPr id="106" name="Picture 10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51420" y="2522928"/>
            <a:ext cx="560076" cy="537968"/>
          </a:xfrm>
          <a:prstGeom prst="rect">
            <a:avLst/>
          </a:prstGeom>
          <a:effectLst>
            <a:outerShdw blurRad="63500" sx="102000" sy="102000" algn="ctr" rotWithShape="0">
              <a:prstClr val="black">
                <a:alpha val="40000"/>
              </a:prstClr>
            </a:outerShdw>
          </a:effectLst>
        </p:spPr>
      </p:pic>
      <p:cxnSp>
        <p:nvCxnSpPr>
          <p:cNvPr id="111" name="Straight Connector 110"/>
          <p:cNvCxnSpPr/>
          <p:nvPr/>
        </p:nvCxnSpPr>
        <p:spPr>
          <a:xfrm>
            <a:off x="5572409" y="2542604"/>
            <a:ext cx="457447" cy="251528"/>
          </a:xfrm>
          <a:prstGeom prst="line">
            <a:avLst/>
          </a:prstGeom>
          <a:ln>
            <a:noFill/>
            <a:tailEnd type="oval" w="med" len="med"/>
          </a:ln>
        </p:spPr>
        <p:style>
          <a:lnRef idx="3">
            <a:schemeClr val="lt1"/>
          </a:lnRef>
          <a:fillRef idx="1">
            <a:schemeClr val="accent4"/>
          </a:fillRef>
          <a:effectRef idx="1">
            <a:schemeClr val="accent4"/>
          </a:effectRef>
          <a:fontRef idx="minor">
            <a:schemeClr val="lt1"/>
          </a:fontRef>
        </p:style>
      </p:cxnSp>
      <p:sp>
        <p:nvSpPr>
          <p:cNvPr id="82" name="Rectangle 81"/>
          <p:cNvSpPr/>
          <p:nvPr/>
        </p:nvSpPr>
        <p:spPr bwMode="auto">
          <a:xfrm>
            <a:off x="4905970" y="2932336"/>
            <a:ext cx="82132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North Europe</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Ireland</a:t>
            </a:r>
          </a:p>
        </p:txBody>
      </p:sp>
      <p:sp>
        <p:nvSpPr>
          <p:cNvPr id="77" name="Rectangle 76"/>
          <p:cNvSpPr/>
          <p:nvPr/>
        </p:nvSpPr>
        <p:spPr bwMode="auto">
          <a:xfrm>
            <a:off x="4357771" y="3587222"/>
            <a:ext cx="646501"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East US 2</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Virginia</a:t>
            </a:r>
          </a:p>
        </p:txBody>
      </p:sp>
      <p:sp>
        <p:nvSpPr>
          <p:cNvPr id="112" name="Rectangle 111"/>
          <p:cNvSpPr/>
          <p:nvPr/>
        </p:nvSpPr>
        <p:spPr bwMode="auto">
          <a:xfrm>
            <a:off x="4990915" y="2163361"/>
            <a:ext cx="90563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United Kingdom</a:t>
            </a:r>
          </a:p>
          <a:p>
            <a:pPr algn="ctr" defTabSz="1242332"/>
            <a:r>
              <a:rPr lang="en-US" sz="800" dirty="0">
                <a:solidFill>
                  <a:srgbClr val="FFFFFF"/>
                </a:solidFill>
                <a:latin typeface="Segoe UI Light"/>
                <a:ea typeface="Verdana" panose="020B0604030504040204" pitchFamily="34" charset="0"/>
                <a:cs typeface="Arial" panose="020B0604020202020204" pitchFamily="34" charset="0"/>
              </a:rPr>
              <a:t>Regions</a:t>
            </a:r>
          </a:p>
        </p:txBody>
      </p:sp>
      <p:cxnSp>
        <p:nvCxnSpPr>
          <p:cNvPr id="115" name="Straight Connector 114"/>
          <p:cNvCxnSpPr>
            <a:cxnSpLocks/>
          </p:cNvCxnSpPr>
          <p:nvPr/>
        </p:nvCxnSpPr>
        <p:spPr>
          <a:xfrm>
            <a:off x="5460210" y="2542604"/>
            <a:ext cx="588735" cy="24930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a:stCxn id="101" idx="1"/>
          </p:cNvCxnSpPr>
          <p:nvPr/>
        </p:nvCxnSpPr>
        <p:spPr>
          <a:xfrm flipH="1" flipV="1">
            <a:off x="6378968" y="2953864"/>
            <a:ext cx="557890" cy="13932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a:stCxn id="95" idx="1"/>
          </p:cNvCxnSpPr>
          <p:nvPr/>
        </p:nvCxnSpPr>
        <p:spPr>
          <a:xfrm flipH="1">
            <a:off x="6543849" y="2645179"/>
            <a:ext cx="495194" cy="21985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a:xfrm>
            <a:off x="2291619" y="6628687"/>
            <a:ext cx="10154325" cy="369332"/>
          </a:xfrm>
          <a:prstGeom prst="rect">
            <a:avLst/>
          </a:prstGeom>
          <a:solidFill>
            <a:schemeClr val="accent1"/>
          </a:solidFill>
        </p:spPr>
        <p:txBody>
          <a:bodyPr wrap="square" lIns="182854" tIns="146283" rIns="182854" bIns="146283" anchor="ctr">
            <a:noAutofit/>
          </a:bodyPr>
          <a:lstStyle/>
          <a:p>
            <a:pPr lvl="1"/>
            <a:r>
              <a:rPr lang="en-US" dirty="0">
                <a:solidFill>
                  <a:schemeClr val="bg1"/>
                </a:solidFill>
              </a:rPr>
              <a:t>Over 1M+ production servers             Dark fiber network                          24 x 7 x 365 support</a:t>
            </a:r>
          </a:p>
        </p:txBody>
      </p:sp>
      <p:sp>
        <p:nvSpPr>
          <p:cNvPr id="124" name="Rectangle 123"/>
          <p:cNvSpPr/>
          <p:nvPr/>
        </p:nvSpPr>
        <p:spPr>
          <a:xfrm>
            <a:off x="-10059" y="5415200"/>
            <a:ext cx="2329407" cy="1587871"/>
          </a:xfrm>
          <a:prstGeom prst="rect">
            <a:avLst/>
          </a:prstGeom>
          <a:solidFill>
            <a:schemeClr val="accent1"/>
          </a:solidFill>
        </p:spPr>
        <p:txBody>
          <a:bodyPr wrap="square" lIns="182854" tIns="146283" rIns="182854" bIns="146283" anchor="ctr">
            <a:noAutofit/>
          </a:bodyPr>
          <a:lstStyle/>
          <a:p>
            <a:pPr algn="ctr" defTabSz="950938">
              <a:lnSpc>
                <a:spcPct val="90000"/>
              </a:lnSpc>
            </a:pPr>
            <a:r>
              <a:rPr lang="en-US" sz="8000" dirty="0">
                <a:solidFill>
                  <a:schemeClr val="bg1"/>
                </a:solidFill>
              </a:rPr>
              <a:t>38 </a:t>
            </a:r>
          </a:p>
          <a:p>
            <a:pPr algn="ctr" defTabSz="950938">
              <a:lnSpc>
                <a:spcPct val="90000"/>
              </a:lnSpc>
            </a:pPr>
            <a:r>
              <a:rPr lang="en-US" sz="2800" dirty="0">
                <a:solidFill>
                  <a:schemeClr val="bg1"/>
                </a:solidFill>
              </a:rPr>
              <a:t>Regions</a:t>
            </a:r>
            <a:endParaRPr lang="en-US" dirty="0">
              <a:solidFill>
                <a:schemeClr val="bg1"/>
              </a:solidFill>
            </a:endParaRPr>
          </a:p>
        </p:txBody>
      </p:sp>
    </p:spTree>
    <p:extLst>
      <p:ext uri="{BB962C8B-B14F-4D97-AF65-F5344CB8AC3E}">
        <p14:creationId xmlns:p14="http://schemas.microsoft.com/office/powerpoint/2010/main" val="2962792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75480" y="4182928"/>
            <a:ext cx="3611368" cy="2514243"/>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99"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32205">
                <a:lnSpc>
                  <a:spcPct val="90000"/>
                </a:lnSpc>
                <a:defRPr/>
              </a:pPr>
              <a:endParaRPr lang="en-US" sz="1399"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8" name="Group 7"/>
          <p:cNvGrpSpPr/>
          <p:nvPr/>
        </p:nvGrpSpPr>
        <p:grpSpPr>
          <a:xfrm>
            <a:off x="275479" y="1668687"/>
            <a:ext cx="3611368" cy="2468530"/>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99"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6" name="Group 5"/>
          <p:cNvGrpSpPr/>
          <p:nvPr/>
        </p:nvGrpSpPr>
        <p:grpSpPr>
          <a:xfrm>
            <a:off x="3932561" y="4182929"/>
            <a:ext cx="3611368" cy="2514243"/>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99"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399"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7" name="Group 6"/>
          <p:cNvGrpSpPr/>
          <p:nvPr/>
        </p:nvGrpSpPr>
        <p:grpSpPr>
          <a:xfrm>
            <a:off x="3932561" y="1668687"/>
            <a:ext cx="3611368" cy="2468530"/>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99"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3" name="Group 2"/>
          <p:cNvGrpSpPr/>
          <p:nvPr/>
        </p:nvGrpSpPr>
        <p:grpSpPr>
          <a:xfrm>
            <a:off x="7589645" y="1668686"/>
            <a:ext cx="4571350" cy="502848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82854" tIns="146283" rIns="182854" bIns="146283">
              <a:noAutofit/>
            </a:bodyPr>
            <a:lstStyle/>
            <a:p>
              <a:pPr defTabSz="950938">
                <a:lnSpc>
                  <a:spcPct val="90000"/>
                </a:lnSpc>
                <a:defRPr/>
              </a:pPr>
              <a:r>
                <a:rPr lang="en-US" sz="5399" spc="-300"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799" spc="-300"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399"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799"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9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50938">
                <a:lnSpc>
                  <a:spcPct val="90000"/>
                </a:lnSpc>
                <a:defRPr/>
              </a:pPr>
              <a:r>
                <a:rPr lang="en-US" sz="3199"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400"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11564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3|1.4|19.4|4.3|4.3"/>
</p:tagLst>
</file>

<file path=ppt/tags/tag2.xml><?xml version="1.0" encoding="utf-8"?>
<p:tagLst xmlns:a="http://schemas.openxmlformats.org/drawingml/2006/main" xmlns:r="http://schemas.openxmlformats.org/officeDocument/2006/relationships" xmlns:p="http://schemas.openxmlformats.org/presentationml/2006/main">
  <p:tag name="TIMING" val="|11.3|4.6|4|6.7|22.1|8.2|6|2.7|8.2"/>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purl.org/dc/dcmitype/"/>
    <ds:schemaRef ds:uri="630a2e83-186a-4a0f-ab27-bee8a8096abc"/>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1667</Words>
  <Application>Microsoft Office PowerPoint</Application>
  <PresentationFormat>Benutzerdefiniert</PresentationFormat>
  <Paragraphs>364</Paragraphs>
  <Slides>29</Slides>
  <Notes>11</Notes>
  <HiddenSlides>4</HiddenSlides>
  <MMClips>0</MMClips>
  <ScaleCrop>false</ScaleCrop>
  <HeadingPairs>
    <vt:vector size="6" baseType="variant">
      <vt:variant>
        <vt:lpstr>Verwendete Schriftarten</vt:lpstr>
      </vt:variant>
      <vt:variant>
        <vt:i4>14</vt:i4>
      </vt:variant>
      <vt:variant>
        <vt:lpstr>Design</vt:lpstr>
      </vt:variant>
      <vt:variant>
        <vt:i4>3</vt:i4>
      </vt:variant>
      <vt:variant>
        <vt:lpstr>Folientitel</vt:lpstr>
      </vt:variant>
      <vt:variant>
        <vt:i4>29</vt:i4>
      </vt:variant>
    </vt:vector>
  </HeadingPairs>
  <TitlesOfParts>
    <vt:vector size="46" baseType="lpstr">
      <vt:lpstr>ＭＳ Ｐゴシック</vt:lpstr>
      <vt:lpstr>ＭＳ Ｐゴシック</vt:lpstr>
      <vt:lpstr>Arial</vt:lpstr>
      <vt:lpstr>Calibri</vt:lpstr>
      <vt:lpstr>Consolas</vt:lpstr>
      <vt:lpstr>Courier New</vt:lpstr>
      <vt:lpstr>Gill Sans</vt:lpstr>
      <vt:lpstr>Segoe UI</vt:lpstr>
      <vt:lpstr>Segoe UI Light</vt:lpstr>
      <vt:lpstr>Segoe UI Semibold</vt:lpstr>
      <vt:lpstr>Segoe UI Semilight</vt:lpstr>
      <vt:lpstr>Verdana</vt:lpstr>
      <vt:lpstr>Wingdings</vt:lpstr>
      <vt:lpstr>ヒラギノ角ゴ ProN W3</vt:lpstr>
      <vt:lpstr>WHITE TEMPLATE</vt:lpstr>
      <vt:lpstr>COLOR TEMPLATE</vt:lpstr>
      <vt:lpstr>Windows Azure</vt:lpstr>
      <vt:lpstr>Welcome and Overview</vt:lpstr>
      <vt:lpstr>LOCAL SUB INTRO (Optional)</vt:lpstr>
      <vt:lpstr>Course Goals</vt:lpstr>
      <vt:lpstr>Quick Introduction</vt:lpstr>
      <vt:lpstr>PowerPoint-Präsentation</vt:lpstr>
      <vt:lpstr>PowerPoint-Präsentation</vt:lpstr>
      <vt:lpstr>Achieve global scale, in local regions</vt:lpstr>
      <vt:lpstr>Hyper scale Infrastructure is the enabler</vt:lpstr>
      <vt:lpstr>Momentum</vt:lpstr>
      <vt:lpstr>Azure &amp; Office 365 2-Day DevCamp</vt:lpstr>
      <vt:lpstr>Course Agenda</vt:lpstr>
      <vt:lpstr>Hands on labs</vt:lpstr>
      <vt:lpstr>Day 1 – Detailed Agenda</vt:lpstr>
      <vt:lpstr>Day 2 – Detailed Agenda</vt:lpstr>
      <vt:lpstr>HOL Agenda</vt:lpstr>
      <vt:lpstr>Intro to Scenario</vt:lpstr>
      <vt:lpstr>Demo</vt:lpstr>
      <vt:lpstr>City Power &amp; Light Outage Incident Tracker</vt:lpstr>
      <vt:lpstr>Screenshots</vt:lpstr>
      <vt:lpstr>City Power &amp; Light App Architecture</vt:lpstr>
      <vt:lpstr>Components Covered in this Course</vt:lpstr>
      <vt:lpstr>Hands On Labs</vt:lpstr>
      <vt:lpstr>HOL 1: Setting up your developer environment</vt:lpstr>
      <vt:lpstr>HOL 2: Building modern cloud apps</vt:lpstr>
      <vt:lpstr>HOL 3: Identity with Azure AD and Office 365 APIs</vt:lpstr>
      <vt:lpstr>HOL 4: DevOps with Azure and VSTS</vt:lpstr>
      <vt:lpstr>HOL 5: Infrastructure as code with (ARM)</vt:lpstr>
      <vt:lpstr>HOL 6: Monitoring applications with App Insights  </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80</cp:revision>
  <dcterms:created xsi:type="dcterms:W3CDTF">2016-10-04T22:06:48Z</dcterms:created>
  <dcterms:modified xsi:type="dcterms:W3CDTF">2017-01-16T04:12:48Z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